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9.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0.xml" ContentType="application/vnd.openxmlformats-officedocument.presentationml.tags+xml"/>
  <Override PartName="/ppt/notesSlides/notesSlide24.xml" ContentType="application/vnd.openxmlformats-officedocument.presentationml.notesSlide+xml"/>
  <Override PartName="/ppt/tags/tag21.xml" ContentType="application/vnd.openxmlformats-officedocument.presentationml.tags+xml"/>
  <Override PartName="/ppt/notesSlides/notesSlide25.xml" ContentType="application/vnd.openxmlformats-officedocument.presentationml.notesSlide+xml"/>
  <Override PartName="/ppt/tags/tag22.xml" ContentType="application/vnd.openxmlformats-officedocument.presentationml.tags+xml"/>
  <Override PartName="/ppt/notesSlides/notesSlide26.xml" ContentType="application/vnd.openxmlformats-officedocument.presentationml.notesSlide+xml"/>
  <Override PartName="/ppt/tags/tag23.xml" ContentType="application/vnd.openxmlformats-officedocument.presentationml.tags+xml"/>
  <Override PartName="/ppt/notesSlides/notesSlide27.xml" ContentType="application/vnd.openxmlformats-officedocument.presentationml.notesSlide+xml"/>
  <Override PartName="/ppt/tags/tag24.xml" ContentType="application/vnd.openxmlformats-officedocument.presentationml.tags+xml"/>
  <Override PartName="/ppt/notesSlides/notesSlide28.xml" ContentType="application/vnd.openxmlformats-officedocument.presentationml.notesSlide+xml"/>
  <Override PartName="/ppt/tags/tag25.xml" ContentType="application/vnd.openxmlformats-officedocument.presentationml.tags+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6.xml" ContentType="application/vnd.openxmlformats-officedocument.presentationml.tags+xml"/>
  <Override PartName="/ppt/notesSlides/notesSlide30.xml" ContentType="application/vnd.openxmlformats-officedocument.presentationml.notesSlide+xml"/>
  <Override PartName="/ppt/tags/tag27.xml" ContentType="application/vnd.openxmlformats-officedocument.presentationml.tags+xml"/>
  <Override PartName="/ppt/notesSlides/notesSlide31.xml" ContentType="application/vnd.openxmlformats-officedocument.presentationml.notesSlide+xml"/>
  <Override PartName="/ppt/tags/tag28.xml" ContentType="application/vnd.openxmlformats-officedocument.presentationml.tags+xml"/>
  <Override PartName="/ppt/notesSlides/notesSlide32.xml" ContentType="application/vnd.openxmlformats-officedocument.presentationml.notesSlide+xml"/>
  <Override PartName="/ppt/tags/tag29.xml" ContentType="application/vnd.openxmlformats-officedocument.presentationml.tags+xml"/>
  <Override PartName="/ppt/notesSlides/notesSlide33.xml" ContentType="application/vnd.openxmlformats-officedocument.presentationml.notesSlide+xml"/>
  <Override PartName="/ppt/tags/tag30.xml" ContentType="application/vnd.openxmlformats-officedocument.presentationml.tags+xml"/>
  <Override PartName="/ppt/notesSlides/notesSlide34.xml" ContentType="application/vnd.openxmlformats-officedocument.presentationml.notesSlide+xml"/>
  <Override PartName="/ppt/tags/tag31.xml" ContentType="application/vnd.openxmlformats-officedocument.presentationml.tags+xml"/>
  <Override PartName="/ppt/notesSlides/notesSlide35.xml" ContentType="application/vnd.openxmlformats-officedocument.presentationml.notesSlide+xml"/>
  <Override PartName="/ppt/tags/tag32.xml" ContentType="application/vnd.openxmlformats-officedocument.presentationml.tags+xml"/>
  <Override PartName="/ppt/notesSlides/notesSlide36.xml" ContentType="application/vnd.openxmlformats-officedocument.presentationml.notesSlide+xml"/>
  <Override PartName="/ppt/tags/tag33.xml" ContentType="application/vnd.openxmlformats-officedocument.presentationml.tags+xml"/>
  <Override PartName="/ppt/notesSlides/notesSlide37.xml" ContentType="application/vnd.openxmlformats-officedocument.presentationml.notesSlide+xml"/>
  <Override PartName="/ppt/tags/tag34.xml" ContentType="application/vnd.openxmlformats-officedocument.presentationml.tags+xml"/>
  <Override PartName="/ppt/notesSlides/notesSlide38.xml" ContentType="application/vnd.openxmlformats-officedocument.presentationml.notesSlide+xml"/>
  <Override PartName="/ppt/tags/tag35.xml" ContentType="application/vnd.openxmlformats-officedocument.presentationml.tags+xml"/>
  <Override PartName="/ppt/notesSlides/notesSlide39.xml" ContentType="application/vnd.openxmlformats-officedocument.presentationml.notesSlide+xml"/>
  <Override PartName="/ppt/tags/tag36.xml" ContentType="application/vnd.openxmlformats-officedocument.presentationml.tags+xml"/>
  <Override PartName="/ppt/notesSlides/notesSlide40.xml" ContentType="application/vnd.openxmlformats-officedocument.presentationml.notesSlide+xml"/>
  <Override PartName="/ppt/tags/tag37.xml" ContentType="application/vnd.openxmlformats-officedocument.presentationml.tags+xml"/>
  <Override PartName="/ppt/notesSlides/notesSlide41.xml" ContentType="application/vnd.openxmlformats-officedocument.presentationml.notesSlide+xml"/>
  <Override PartName="/ppt/tags/tag38.xml" ContentType="application/vnd.openxmlformats-officedocument.presentationml.tags+xml"/>
  <Override PartName="/ppt/notesSlides/notesSlide42.xml" ContentType="application/vnd.openxmlformats-officedocument.presentationml.notesSlide+xml"/>
  <Override PartName="/ppt/tags/tag39.xml" ContentType="application/vnd.openxmlformats-officedocument.presentationml.tags+xml"/>
  <Override PartName="/ppt/notesSlides/notesSlide43.xml" ContentType="application/vnd.openxmlformats-officedocument.presentationml.notesSlide+xml"/>
  <Override PartName="/ppt/tags/tag40.xml" ContentType="application/vnd.openxmlformats-officedocument.presentationml.tags+xml"/>
  <Override PartName="/ppt/notesSlides/notesSlide44.xml" ContentType="application/vnd.openxmlformats-officedocument.presentationml.notesSlide+xml"/>
  <Override PartName="/ppt/tags/tag41.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42.xml" ContentType="application/vnd.openxmlformats-officedocument.presentationml.tags+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handoutMasterIdLst>
    <p:handoutMasterId r:id="rId50"/>
  </p:handoutMasterIdLst>
  <p:sldIdLst>
    <p:sldId id="289" r:id="rId2"/>
    <p:sldId id="401" r:id="rId3"/>
    <p:sldId id="445" r:id="rId4"/>
    <p:sldId id="528" r:id="rId5"/>
    <p:sldId id="529" r:id="rId6"/>
    <p:sldId id="407" r:id="rId7"/>
    <p:sldId id="313" r:id="rId8"/>
    <p:sldId id="450" r:id="rId9"/>
    <p:sldId id="427" r:id="rId10"/>
    <p:sldId id="428" r:id="rId11"/>
    <p:sldId id="530" r:id="rId12"/>
    <p:sldId id="531" r:id="rId13"/>
    <p:sldId id="429" r:id="rId14"/>
    <p:sldId id="532" r:id="rId15"/>
    <p:sldId id="439" r:id="rId16"/>
    <p:sldId id="442" r:id="rId17"/>
    <p:sldId id="441" r:id="rId18"/>
    <p:sldId id="418" r:id="rId19"/>
    <p:sldId id="419" r:id="rId20"/>
    <p:sldId id="420" r:id="rId21"/>
    <p:sldId id="421" r:id="rId22"/>
    <p:sldId id="422" r:id="rId23"/>
    <p:sldId id="423" r:id="rId24"/>
    <p:sldId id="461" r:id="rId25"/>
    <p:sldId id="475" r:id="rId26"/>
    <p:sldId id="520" r:id="rId27"/>
    <p:sldId id="478" r:id="rId28"/>
    <p:sldId id="526" r:id="rId29"/>
    <p:sldId id="527" r:id="rId30"/>
    <p:sldId id="508" r:id="rId31"/>
    <p:sldId id="462" r:id="rId32"/>
    <p:sldId id="463" r:id="rId33"/>
    <p:sldId id="464" r:id="rId34"/>
    <p:sldId id="466" r:id="rId35"/>
    <p:sldId id="465" r:id="rId36"/>
    <p:sldId id="468" r:id="rId37"/>
    <p:sldId id="469" r:id="rId38"/>
    <p:sldId id="467" r:id="rId39"/>
    <p:sldId id="470" r:id="rId40"/>
    <p:sldId id="471" r:id="rId41"/>
    <p:sldId id="533" r:id="rId42"/>
    <p:sldId id="477" r:id="rId43"/>
    <p:sldId id="472" r:id="rId44"/>
    <p:sldId id="476" r:id="rId45"/>
    <p:sldId id="345" r:id="rId46"/>
    <p:sldId id="519" r:id="rId47"/>
    <p:sldId id="379" r:id="rId48"/>
  </p:sldIdLst>
  <p:sldSz cx="12192000" cy="6858000"/>
  <p:notesSz cx="6858000" cy="9144000"/>
  <p:custDataLst>
    <p:tags r:id="rId5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bik, Gabriel" initials="KG" lastIdx="13" clrIdx="0"/>
  <p:cmAuthor id="2" name="Brannon, Brooke" initials="BB" lastIdx="9" clrIdx="1">
    <p:extLst>
      <p:ext uri="{19B8F6BF-5375-455C-9EA6-DF929625EA0E}">
        <p15:presenceInfo xmlns:p15="http://schemas.microsoft.com/office/powerpoint/2012/main" userId="S-1-5-21-1407069837-2091007605-538272213-28211697" providerId="AD"/>
      </p:ext>
    </p:extLst>
  </p:cmAuthor>
  <p:cmAuthor id="3" name="Microsoft Office User" initials="MOU" lastIdx="6" clrIdx="2">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84" autoAdjust="0"/>
    <p:restoredTop sz="52139" autoAdjust="0"/>
  </p:normalViewPr>
  <p:slideViewPr>
    <p:cSldViewPr snapToGrid="0" snapToObjects="1">
      <p:cViewPr varScale="1">
        <p:scale>
          <a:sx n="42" d="100"/>
          <a:sy n="42" d="100"/>
        </p:scale>
        <p:origin x="2078" y="38"/>
      </p:cViewPr>
      <p:guideLst/>
    </p:cSldViewPr>
  </p:slideViewPr>
  <p:notesTextViewPr>
    <p:cViewPr>
      <p:scale>
        <a:sx n="3" d="2"/>
        <a:sy n="3" d="2"/>
      </p:scale>
      <p:origin x="0" y="0"/>
    </p:cViewPr>
  </p:notesTextViewPr>
  <p:notesViewPr>
    <p:cSldViewPr snapToGrid="0" snapToObjects="1">
      <p:cViewPr>
        <p:scale>
          <a:sx n="50" d="100"/>
          <a:sy n="50" d="100"/>
        </p:scale>
        <p:origin x="2640" y="-1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192AA1-A43C-485E-8896-4C8190D8F04D}" type="doc">
      <dgm:prSet loTypeId="urn:microsoft.com/office/officeart/2005/8/layout/gear1" loCatId="cycle" qsTypeId="urn:microsoft.com/office/officeart/2005/8/quickstyle/simple2" qsCatId="simple" csTypeId="urn:microsoft.com/office/officeart/2005/8/colors/colorful1" csCatId="colorful" phldr="1"/>
      <dgm:spPr/>
    </dgm:pt>
    <dgm:pt modelId="{6D0E67BB-8B64-4559-96B1-5A425206BD43}">
      <dgm:prSet phldrT="[Text]" custT="1"/>
      <dgm:spPr>
        <a:effectLst>
          <a:outerShdw blurRad="152400" dist="88900" dir="2760000" rotWithShape="0">
            <a:srgbClr val="000000">
              <a:alpha val="38000"/>
            </a:srgbClr>
          </a:outerShdw>
        </a:effectLst>
      </dgm:spPr>
      <dgm:t>
        <a:bodyPr/>
        <a:lstStyle/>
        <a:p>
          <a:r>
            <a:rPr lang="en-US" sz="2400" b="1" i="0" dirty="0">
              <a:latin typeface="Amazon Ember" panose="020B0603020204020204" pitchFamily="34" charset="0"/>
              <a:ea typeface="Amazon Ember" panose="020B0603020204020204" pitchFamily="34" charset="0"/>
              <a:cs typeface="Amazon Ember" panose="020B0603020204020204" pitchFamily="34" charset="0"/>
            </a:rPr>
            <a:t>Monitor + Improve</a:t>
          </a:r>
        </a:p>
      </dgm:t>
    </dgm:pt>
    <dgm:pt modelId="{C57C7E8E-1843-47E0-86E6-4B10737EDCF6}" type="parTrans" cxnId="{FAE21A45-1F5F-4F74-9C0C-E3ADE3D837E2}">
      <dgm:prSet/>
      <dgm:spPr/>
      <dgm:t>
        <a:bodyPr/>
        <a:lstStyle/>
        <a:p>
          <a:endParaRPr lang="en-US"/>
        </a:p>
      </dgm:t>
    </dgm:pt>
    <dgm:pt modelId="{98EF0ABD-A814-4067-97C7-1186AD1BB963}" type="sibTrans" cxnId="{FAE21A45-1F5F-4F74-9C0C-E3ADE3D837E2}">
      <dgm:prSet/>
      <dgm:spPr/>
      <dgm:t>
        <a:bodyPr/>
        <a:lstStyle/>
        <a:p>
          <a:endParaRPr lang="en-US"/>
        </a:p>
      </dgm:t>
    </dgm:pt>
    <dgm:pt modelId="{30B52937-2253-4956-A009-D473D18C9617}">
      <dgm:prSet phldrT="[Text]" custT="1"/>
      <dgm:spPr>
        <a:solidFill>
          <a:schemeClr val="accent1"/>
        </a:solidFill>
        <a:effectLst>
          <a:outerShdw blurRad="152400" dist="88900" dir="2760000" rotWithShape="0">
            <a:srgbClr val="000000">
              <a:alpha val="38000"/>
            </a:srgbClr>
          </a:outerShdw>
        </a:effectLst>
      </dgm:spPr>
      <dgm:t>
        <a:bodyPr/>
        <a:lstStyle/>
        <a:p>
          <a:r>
            <a:rPr lang="en-US" sz="2400" b="1" i="0" dirty="0">
              <a:latin typeface="Amazon Ember" panose="020B0603020204020204" pitchFamily="34" charset="0"/>
              <a:ea typeface="Amazon Ember" panose="020B0603020204020204" pitchFamily="34" charset="0"/>
              <a:cs typeface="Amazon Ember" panose="020B0603020204020204" pitchFamily="34" charset="0"/>
            </a:rPr>
            <a:t>Pricing Types</a:t>
          </a:r>
        </a:p>
        <a:p>
          <a:r>
            <a:rPr lang="en-US" sz="2400" b="1" i="0" dirty="0">
              <a:latin typeface="Amazon Ember" panose="020B0603020204020204" pitchFamily="34" charset="0"/>
              <a:ea typeface="Amazon Ember" panose="020B0603020204020204" pitchFamily="34" charset="0"/>
              <a:cs typeface="Amazon Ember" panose="020B0603020204020204" pitchFamily="34" charset="0"/>
            </a:rPr>
            <a:t>&amp; RIs</a:t>
          </a:r>
        </a:p>
      </dgm:t>
    </dgm:pt>
    <dgm:pt modelId="{CD9AFB8A-2DD5-4DFD-ACE3-DAEB96427DB8}" type="parTrans" cxnId="{A612C0B7-80F1-4325-97CE-8022F7447C95}">
      <dgm:prSet/>
      <dgm:spPr/>
      <dgm:t>
        <a:bodyPr/>
        <a:lstStyle/>
        <a:p>
          <a:endParaRPr lang="en-US"/>
        </a:p>
      </dgm:t>
    </dgm:pt>
    <dgm:pt modelId="{6FA4C025-DCE5-4303-85AC-E108EBB365BE}" type="sibTrans" cxnId="{A612C0B7-80F1-4325-97CE-8022F7447C95}">
      <dgm:prSet/>
      <dgm:spPr>
        <a:solidFill>
          <a:schemeClr val="accent1"/>
        </a:solidFill>
      </dgm:spPr>
      <dgm:t>
        <a:bodyPr/>
        <a:lstStyle/>
        <a:p>
          <a:endParaRPr lang="en-US"/>
        </a:p>
      </dgm:t>
    </dgm:pt>
    <dgm:pt modelId="{ADE5B08C-AA94-4327-B1BD-B4FFEDA15A22}">
      <dgm:prSet phldrT="[Text]" custT="1"/>
      <dgm:spPr>
        <a:effectLst>
          <a:outerShdw blurRad="152400" dist="88900" dir="2760000" rotWithShape="0">
            <a:srgbClr val="000000">
              <a:alpha val="38000"/>
            </a:srgbClr>
          </a:outerShdw>
        </a:effectLst>
      </dgm:spPr>
      <dgm:t>
        <a:bodyPr/>
        <a:lstStyle/>
        <a:p>
          <a:r>
            <a:rPr lang="en-US" sz="2400" b="1" i="0" dirty="0">
              <a:latin typeface="Amazon Ember" panose="020B0603020204020204" pitchFamily="34" charset="0"/>
              <a:ea typeface="Amazon Ember" panose="020B0603020204020204" pitchFamily="34" charset="0"/>
              <a:cs typeface="Amazon Ember" panose="020B0603020204020204" pitchFamily="34" charset="0"/>
            </a:rPr>
            <a:t>Auto Scaling</a:t>
          </a:r>
        </a:p>
      </dgm:t>
    </dgm:pt>
    <dgm:pt modelId="{D16657C3-D5C5-4B96-8535-48898591ACD1}" type="parTrans" cxnId="{28612BD2-1725-4E1B-BAB2-686A3E4474DA}">
      <dgm:prSet/>
      <dgm:spPr/>
      <dgm:t>
        <a:bodyPr/>
        <a:lstStyle/>
        <a:p>
          <a:endParaRPr lang="en-US"/>
        </a:p>
      </dgm:t>
    </dgm:pt>
    <dgm:pt modelId="{B3578E66-17EF-4E2B-B6A6-D460907D13E1}" type="sibTrans" cxnId="{28612BD2-1725-4E1B-BAB2-686A3E4474DA}">
      <dgm:prSet/>
      <dgm:spPr/>
      <dgm:t>
        <a:bodyPr/>
        <a:lstStyle/>
        <a:p>
          <a:endParaRPr lang="en-US"/>
        </a:p>
      </dgm:t>
    </dgm:pt>
    <dgm:pt modelId="{5C046C72-6571-4914-B788-392385E5509B}">
      <dgm:prSet phldrT="[Text]"/>
      <dgm:spPr/>
      <dgm:t>
        <a:bodyPr/>
        <a:lstStyle/>
        <a:p>
          <a:endParaRPr lang="en-US" dirty="0"/>
        </a:p>
      </dgm:t>
    </dgm:pt>
    <dgm:pt modelId="{EEBD04C9-647E-45FC-BECF-95C44E8E8D8A}" type="parTrans" cxnId="{248FDBF0-5112-4A10-B6D8-FC537AC59B7A}">
      <dgm:prSet/>
      <dgm:spPr/>
      <dgm:t>
        <a:bodyPr/>
        <a:lstStyle/>
        <a:p>
          <a:endParaRPr lang="en-US"/>
        </a:p>
      </dgm:t>
    </dgm:pt>
    <dgm:pt modelId="{A0B6029A-9028-48D8-8904-EFED6C77B691}" type="sibTrans" cxnId="{248FDBF0-5112-4A10-B6D8-FC537AC59B7A}">
      <dgm:prSet/>
      <dgm:spPr/>
      <dgm:t>
        <a:bodyPr/>
        <a:lstStyle/>
        <a:p>
          <a:endParaRPr lang="en-US"/>
        </a:p>
      </dgm:t>
    </dgm:pt>
    <dgm:pt modelId="{53D8D371-5EEE-4CCA-AB03-243D8876C2B9}" type="pres">
      <dgm:prSet presAssocID="{74192AA1-A43C-485E-8896-4C8190D8F04D}" presName="composite" presStyleCnt="0">
        <dgm:presLayoutVars>
          <dgm:chMax val="3"/>
          <dgm:animLvl val="lvl"/>
          <dgm:resizeHandles val="exact"/>
        </dgm:presLayoutVars>
      </dgm:prSet>
      <dgm:spPr/>
    </dgm:pt>
    <dgm:pt modelId="{16C90132-3F26-4974-A6E9-57A318A17D9F}" type="pres">
      <dgm:prSet presAssocID="{6D0E67BB-8B64-4559-96B1-5A425206BD43}" presName="gear1" presStyleLbl="node1" presStyleIdx="0" presStyleCnt="3" custLinFactNeighborX="-7087" custLinFactNeighborY="506">
        <dgm:presLayoutVars>
          <dgm:chMax val="1"/>
          <dgm:bulletEnabled val="1"/>
        </dgm:presLayoutVars>
      </dgm:prSet>
      <dgm:spPr/>
    </dgm:pt>
    <dgm:pt modelId="{4CD89D97-5964-48BD-A52D-C649D413DAF4}" type="pres">
      <dgm:prSet presAssocID="{6D0E67BB-8B64-4559-96B1-5A425206BD43}" presName="gear1srcNode" presStyleLbl="node1" presStyleIdx="0" presStyleCnt="3"/>
      <dgm:spPr/>
    </dgm:pt>
    <dgm:pt modelId="{80E026AB-5D3E-474B-BA4E-2D2183695ACD}" type="pres">
      <dgm:prSet presAssocID="{6D0E67BB-8B64-4559-96B1-5A425206BD43}" presName="gear1dstNode" presStyleLbl="node1" presStyleIdx="0" presStyleCnt="3"/>
      <dgm:spPr/>
    </dgm:pt>
    <dgm:pt modelId="{071F867C-EDD5-4C93-8C4D-0374C0468015}" type="pres">
      <dgm:prSet presAssocID="{30B52937-2253-4956-A009-D473D18C9617}" presName="gear2" presStyleLbl="node1" presStyleIdx="1" presStyleCnt="3" custScaleX="112230" custScaleY="112230" custLinFactNeighborX="-18779" custLinFactNeighborY="-13868">
        <dgm:presLayoutVars>
          <dgm:chMax val="1"/>
          <dgm:bulletEnabled val="1"/>
        </dgm:presLayoutVars>
      </dgm:prSet>
      <dgm:spPr/>
    </dgm:pt>
    <dgm:pt modelId="{93BA4C7A-6B47-4346-AFAD-F805855E13D5}" type="pres">
      <dgm:prSet presAssocID="{30B52937-2253-4956-A009-D473D18C9617}" presName="gear2srcNode" presStyleLbl="node1" presStyleIdx="1" presStyleCnt="3"/>
      <dgm:spPr/>
    </dgm:pt>
    <dgm:pt modelId="{059F1EDE-2BEC-4429-98B4-C9EE5CCBCC9B}" type="pres">
      <dgm:prSet presAssocID="{30B52937-2253-4956-A009-D473D18C9617}" presName="gear2dstNode" presStyleLbl="node1" presStyleIdx="1" presStyleCnt="3"/>
      <dgm:spPr/>
    </dgm:pt>
    <dgm:pt modelId="{62A5C85A-2381-4098-9CD0-A029AD7182B1}" type="pres">
      <dgm:prSet presAssocID="{ADE5B08C-AA94-4327-B1BD-B4FFEDA15A22}" presName="gear3" presStyleLbl="node1" presStyleIdx="2" presStyleCnt="3" custLinFactNeighborX="7049" custLinFactNeighborY="13114"/>
      <dgm:spPr/>
    </dgm:pt>
    <dgm:pt modelId="{137685EB-5364-4FC0-8FC4-82A4D8ECC6C6}" type="pres">
      <dgm:prSet presAssocID="{ADE5B08C-AA94-4327-B1BD-B4FFEDA15A22}" presName="gear3tx" presStyleLbl="node1" presStyleIdx="2" presStyleCnt="3">
        <dgm:presLayoutVars>
          <dgm:chMax val="1"/>
          <dgm:bulletEnabled val="1"/>
        </dgm:presLayoutVars>
      </dgm:prSet>
      <dgm:spPr/>
    </dgm:pt>
    <dgm:pt modelId="{59F7E9A3-93AB-4271-9B75-F14982B7FE12}" type="pres">
      <dgm:prSet presAssocID="{ADE5B08C-AA94-4327-B1BD-B4FFEDA15A22}" presName="gear3srcNode" presStyleLbl="node1" presStyleIdx="2" presStyleCnt="3"/>
      <dgm:spPr/>
    </dgm:pt>
    <dgm:pt modelId="{AF6AAC2F-A594-4C9A-B9B7-FB870534EE79}" type="pres">
      <dgm:prSet presAssocID="{ADE5B08C-AA94-4327-B1BD-B4FFEDA15A22}" presName="gear3dstNode" presStyleLbl="node1" presStyleIdx="2" presStyleCnt="3"/>
      <dgm:spPr/>
    </dgm:pt>
    <dgm:pt modelId="{2162AB4B-5622-46DA-BFF9-173110437237}" type="pres">
      <dgm:prSet presAssocID="{98EF0ABD-A814-4067-97C7-1186AD1BB963}" presName="connector1" presStyleLbl="sibTrans2D1" presStyleIdx="0" presStyleCnt="3" custAng="934367"/>
      <dgm:spPr/>
    </dgm:pt>
    <dgm:pt modelId="{E61BAB06-83A6-4C50-A5C0-162C06368C67}" type="pres">
      <dgm:prSet presAssocID="{6FA4C025-DCE5-4303-85AC-E108EBB365BE}" presName="connector2" presStyleLbl="sibTrans2D1" presStyleIdx="1" presStyleCnt="3" custLinFactNeighborX="-20048" custLinFactNeighborY="-9529"/>
      <dgm:spPr/>
    </dgm:pt>
    <dgm:pt modelId="{C657D672-B249-42BB-9ADE-6ED1CC569FF6}" type="pres">
      <dgm:prSet presAssocID="{B3578E66-17EF-4E2B-B6A6-D460907D13E1}" presName="connector3" presStyleLbl="sibTrans2D1" presStyleIdx="2" presStyleCnt="3" custAng="1907266" custLinFactNeighborX="6065" custLinFactNeighborY="11029"/>
      <dgm:spPr/>
    </dgm:pt>
  </dgm:ptLst>
  <dgm:cxnLst>
    <dgm:cxn modelId="{A61BF201-75C5-6643-A517-A6A73BCE7628}" type="presOf" srcId="{6D0E67BB-8B64-4559-96B1-5A425206BD43}" destId="{16C90132-3F26-4974-A6E9-57A318A17D9F}" srcOrd="0" destOrd="0" presId="urn:microsoft.com/office/officeart/2005/8/layout/gear1"/>
    <dgm:cxn modelId="{ECE2540D-FAA6-344F-AC71-4041AE303173}" type="presOf" srcId="{74192AA1-A43C-485E-8896-4C8190D8F04D}" destId="{53D8D371-5EEE-4CCA-AB03-243D8876C2B9}" srcOrd="0" destOrd="0" presId="urn:microsoft.com/office/officeart/2005/8/layout/gear1"/>
    <dgm:cxn modelId="{4CD5EF0F-659B-5E48-9E88-4DF0D85E3907}" type="presOf" srcId="{30B52937-2253-4956-A009-D473D18C9617}" destId="{059F1EDE-2BEC-4429-98B4-C9EE5CCBCC9B}" srcOrd="2" destOrd="0" presId="urn:microsoft.com/office/officeart/2005/8/layout/gear1"/>
    <dgm:cxn modelId="{33E7E42F-4D2D-7E4F-8EB5-C8C9865268BB}" type="presOf" srcId="{30B52937-2253-4956-A009-D473D18C9617}" destId="{071F867C-EDD5-4C93-8C4D-0374C0468015}" srcOrd="0" destOrd="0" presId="urn:microsoft.com/office/officeart/2005/8/layout/gear1"/>
    <dgm:cxn modelId="{9CC14D3C-CBC4-064D-A94C-25EF332562AA}" type="presOf" srcId="{ADE5B08C-AA94-4327-B1BD-B4FFEDA15A22}" destId="{137685EB-5364-4FC0-8FC4-82A4D8ECC6C6}" srcOrd="1" destOrd="0" presId="urn:microsoft.com/office/officeart/2005/8/layout/gear1"/>
    <dgm:cxn modelId="{FAE21A45-1F5F-4F74-9C0C-E3ADE3D837E2}" srcId="{74192AA1-A43C-485E-8896-4C8190D8F04D}" destId="{6D0E67BB-8B64-4559-96B1-5A425206BD43}" srcOrd="0" destOrd="0" parTransId="{C57C7E8E-1843-47E0-86E6-4B10737EDCF6}" sibTransId="{98EF0ABD-A814-4067-97C7-1186AD1BB963}"/>
    <dgm:cxn modelId="{2AF4644D-4184-CB4F-AEF9-F0A72AB9100D}" type="presOf" srcId="{6D0E67BB-8B64-4559-96B1-5A425206BD43}" destId="{80E026AB-5D3E-474B-BA4E-2D2183695ACD}" srcOrd="2" destOrd="0" presId="urn:microsoft.com/office/officeart/2005/8/layout/gear1"/>
    <dgm:cxn modelId="{0B85D683-FE73-AF48-8EBD-F138845D7802}" type="presOf" srcId="{30B52937-2253-4956-A009-D473D18C9617}" destId="{93BA4C7A-6B47-4346-AFAD-F805855E13D5}" srcOrd="1" destOrd="0" presId="urn:microsoft.com/office/officeart/2005/8/layout/gear1"/>
    <dgm:cxn modelId="{FDAA809D-042A-B145-9359-7261C60EE104}" type="presOf" srcId="{B3578E66-17EF-4E2B-B6A6-D460907D13E1}" destId="{C657D672-B249-42BB-9ADE-6ED1CC569FF6}" srcOrd="0" destOrd="0" presId="urn:microsoft.com/office/officeart/2005/8/layout/gear1"/>
    <dgm:cxn modelId="{65F2B39D-1726-0045-92B0-FD8C8510E667}" type="presOf" srcId="{6D0E67BB-8B64-4559-96B1-5A425206BD43}" destId="{4CD89D97-5964-48BD-A52D-C649D413DAF4}" srcOrd="1" destOrd="0" presId="urn:microsoft.com/office/officeart/2005/8/layout/gear1"/>
    <dgm:cxn modelId="{BEE00CA2-F01D-784F-98B4-8ECA8D9662A8}" type="presOf" srcId="{6FA4C025-DCE5-4303-85AC-E108EBB365BE}" destId="{E61BAB06-83A6-4C50-A5C0-162C06368C67}" srcOrd="0" destOrd="0" presId="urn:microsoft.com/office/officeart/2005/8/layout/gear1"/>
    <dgm:cxn modelId="{A612C0B7-80F1-4325-97CE-8022F7447C95}" srcId="{74192AA1-A43C-485E-8896-4C8190D8F04D}" destId="{30B52937-2253-4956-A009-D473D18C9617}" srcOrd="1" destOrd="0" parTransId="{CD9AFB8A-2DD5-4DFD-ACE3-DAEB96427DB8}" sibTransId="{6FA4C025-DCE5-4303-85AC-E108EBB365BE}"/>
    <dgm:cxn modelId="{3962B9B8-915C-9C47-B847-53D38EFC842A}" type="presOf" srcId="{ADE5B08C-AA94-4327-B1BD-B4FFEDA15A22}" destId="{AF6AAC2F-A594-4C9A-B9B7-FB870534EE79}" srcOrd="3" destOrd="0" presId="urn:microsoft.com/office/officeart/2005/8/layout/gear1"/>
    <dgm:cxn modelId="{28612BD2-1725-4E1B-BAB2-686A3E4474DA}" srcId="{74192AA1-A43C-485E-8896-4C8190D8F04D}" destId="{ADE5B08C-AA94-4327-B1BD-B4FFEDA15A22}" srcOrd="2" destOrd="0" parTransId="{D16657C3-D5C5-4B96-8535-48898591ACD1}" sibTransId="{B3578E66-17EF-4E2B-B6A6-D460907D13E1}"/>
    <dgm:cxn modelId="{36EDEFDF-2137-5E44-8E6D-39AE833C7B68}" type="presOf" srcId="{98EF0ABD-A814-4067-97C7-1186AD1BB963}" destId="{2162AB4B-5622-46DA-BFF9-173110437237}" srcOrd="0" destOrd="0" presId="urn:microsoft.com/office/officeart/2005/8/layout/gear1"/>
    <dgm:cxn modelId="{EEE3AFE9-5F21-3C40-9085-9A2B9EC64327}" type="presOf" srcId="{ADE5B08C-AA94-4327-B1BD-B4FFEDA15A22}" destId="{59F7E9A3-93AB-4271-9B75-F14982B7FE12}" srcOrd="2" destOrd="0" presId="urn:microsoft.com/office/officeart/2005/8/layout/gear1"/>
    <dgm:cxn modelId="{248FDBF0-5112-4A10-B6D8-FC537AC59B7A}" srcId="{74192AA1-A43C-485E-8896-4C8190D8F04D}" destId="{5C046C72-6571-4914-B788-392385E5509B}" srcOrd="3" destOrd="0" parTransId="{EEBD04C9-647E-45FC-BECF-95C44E8E8D8A}" sibTransId="{A0B6029A-9028-48D8-8904-EFED6C77B691}"/>
    <dgm:cxn modelId="{2B125DF1-96A9-4C44-B478-9565C3841207}" type="presOf" srcId="{ADE5B08C-AA94-4327-B1BD-B4FFEDA15A22}" destId="{62A5C85A-2381-4098-9CD0-A029AD7182B1}" srcOrd="0" destOrd="0" presId="urn:microsoft.com/office/officeart/2005/8/layout/gear1"/>
    <dgm:cxn modelId="{468C780D-B5EE-FF48-978C-984BA92C7942}" type="presParOf" srcId="{53D8D371-5EEE-4CCA-AB03-243D8876C2B9}" destId="{16C90132-3F26-4974-A6E9-57A318A17D9F}" srcOrd="0" destOrd="0" presId="urn:microsoft.com/office/officeart/2005/8/layout/gear1"/>
    <dgm:cxn modelId="{7B8F1E11-74B2-D64E-86D4-105E797AF320}" type="presParOf" srcId="{53D8D371-5EEE-4CCA-AB03-243D8876C2B9}" destId="{4CD89D97-5964-48BD-A52D-C649D413DAF4}" srcOrd="1" destOrd="0" presId="urn:microsoft.com/office/officeart/2005/8/layout/gear1"/>
    <dgm:cxn modelId="{FB81DBA7-E6F3-CE47-AA56-0E9DEED698C5}" type="presParOf" srcId="{53D8D371-5EEE-4CCA-AB03-243D8876C2B9}" destId="{80E026AB-5D3E-474B-BA4E-2D2183695ACD}" srcOrd="2" destOrd="0" presId="urn:microsoft.com/office/officeart/2005/8/layout/gear1"/>
    <dgm:cxn modelId="{81873F60-8A48-B74C-9925-C60175564131}" type="presParOf" srcId="{53D8D371-5EEE-4CCA-AB03-243D8876C2B9}" destId="{071F867C-EDD5-4C93-8C4D-0374C0468015}" srcOrd="3" destOrd="0" presId="urn:microsoft.com/office/officeart/2005/8/layout/gear1"/>
    <dgm:cxn modelId="{3B2F50F8-F45A-6A47-841C-162DCB06A983}" type="presParOf" srcId="{53D8D371-5EEE-4CCA-AB03-243D8876C2B9}" destId="{93BA4C7A-6B47-4346-AFAD-F805855E13D5}" srcOrd="4" destOrd="0" presId="urn:microsoft.com/office/officeart/2005/8/layout/gear1"/>
    <dgm:cxn modelId="{B4342CC1-7CF6-6B4F-A680-C683DD4F7FE7}" type="presParOf" srcId="{53D8D371-5EEE-4CCA-AB03-243D8876C2B9}" destId="{059F1EDE-2BEC-4429-98B4-C9EE5CCBCC9B}" srcOrd="5" destOrd="0" presId="urn:microsoft.com/office/officeart/2005/8/layout/gear1"/>
    <dgm:cxn modelId="{91CF03DE-9762-C64C-815B-4B201D639C51}" type="presParOf" srcId="{53D8D371-5EEE-4CCA-AB03-243D8876C2B9}" destId="{62A5C85A-2381-4098-9CD0-A029AD7182B1}" srcOrd="6" destOrd="0" presId="urn:microsoft.com/office/officeart/2005/8/layout/gear1"/>
    <dgm:cxn modelId="{84579959-0E8B-274E-99FC-A56EF7B5CC40}" type="presParOf" srcId="{53D8D371-5EEE-4CCA-AB03-243D8876C2B9}" destId="{137685EB-5364-4FC0-8FC4-82A4D8ECC6C6}" srcOrd="7" destOrd="0" presId="urn:microsoft.com/office/officeart/2005/8/layout/gear1"/>
    <dgm:cxn modelId="{C1998307-41F1-224D-BC8A-1D25F8EAB4B9}" type="presParOf" srcId="{53D8D371-5EEE-4CCA-AB03-243D8876C2B9}" destId="{59F7E9A3-93AB-4271-9B75-F14982B7FE12}" srcOrd="8" destOrd="0" presId="urn:microsoft.com/office/officeart/2005/8/layout/gear1"/>
    <dgm:cxn modelId="{A21DE527-9512-864A-8170-8CAD7CEAE09E}" type="presParOf" srcId="{53D8D371-5EEE-4CCA-AB03-243D8876C2B9}" destId="{AF6AAC2F-A594-4C9A-B9B7-FB870534EE79}" srcOrd="9" destOrd="0" presId="urn:microsoft.com/office/officeart/2005/8/layout/gear1"/>
    <dgm:cxn modelId="{7B604509-07EE-584D-B841-D97E72B509EA}" type="presParOf" srcId="{53D8D371-5EEE-4CCA-AB03-243D8876C2B9}" destId="{2162AB4B-5622-46DA-BFF9-173110437237}" srcOrd="10" destOrd="0" presId="urn:microsoft.com/office/officeart/2005/8/layout/gear1"/>
    <dgm:cxn modelId="{79E640A1-0CBE-CE46-9DA6-222FA2A9B269}" type="presParOf" srcId="{53D8D371-5EEE-4CCA-AB03-243D8876C2B9}" destId="{E61BAB06-83A6-4C50-A5C0-162C06368C67}" srcOrd="11" destOrd="0" presId="urn:microsoft.com/office/officeart/2005/8/layout/gear1"/>
    <dgm:cxn modelId="{0D1C1519-4D5A-3B48-A880-41E969403D07}" type="presParOf" srcId="{53D8D371-5EEE-4CCA-AB03-243D8876C2B9}" destId="{C657D672-B249-42BB-9ADE-6ED1CC569FF6}" srcOrd="12" destOrd="0" presId="urn:microsoft.com/office/officeart/2005/8/layout/gear1"/>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90132-3F26-4974-A6E9-57A318A17D9F}">
      <dsp:nvSpPr>
        <dsp:cNvPr id="0" name=""/>
        <dsp:cNvSpPr/>
      </dsp:nvSpPr>
      <dsp:spPr>
        <a:xfrm>
          <a:off x="3458728" y="2354580"/>
          <a:ext cx="2877820" cy="2877820"/>
        </a:xfrm>
        <a:prstGeom prst="gear9">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a:outerShdw blurRad="152400" dist="88900" dir="276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i="0" kern="1200" dirty="0">
              <a:latin typeface="Amazon Ember" panose="020B0603020204020204" pitchFamily="34" charset="0"/>
              <a:ea typeface="Amazon Ember" panose="020B0603020204020204" pitchFamily="34" charset="0"/>
              <a:cs typeface="Amazon Ember" panose="020B0603020204020204" pitchFamily="34" charset="0"/>
            </a:rPr>
            <a:t>Monitor + Improve</a:t>
          </a:r>
        </a:p>
      </dsp:txBody>
      <dsp:txXfrm>
        <a:off x="4037298" y="3028696"/>
        <a:ext cx="1720680" cy="1479259"/>
      </dsp:txXfrm>
    </dsp:sp>
    <dsp:sp modelId="{071F867C-EDD5-4C93-8C4D-0374C0468015}">
      <dsp:nvSpPr>
        <dsp:cNvPr id="0" name=""/>
        <dsp:cNvSpPr/>
      </dsp:nvSpPr>
      <dsp:spPr>
        <a:xfrm>
          <a:off x="1467290" y="1256131"/>
          <a:ext cx="2348929" cy="2348929"/>
        </a:xfrm>
        <a:prstGeom prst="gear6">
          <a:avLst/>
        </a:prstGeom>
        <a:solidFill>
          <a:schemeClr val="accent1"/>
        </a:solidFill>
        <a:ln w="19050" cap="flat" cmpd="sng" algn="ctr">
          <a:solidFill>
            <a:schemeClr val="lt1">
              <a:hueOff val="0"/>
              <a:satOff val="0"/>
              <a:lumOff val="0"/>
              <a:alphaOff val="0"/>
            </a:schemeClr>
          </a:solidFill>
          <a:prstDash val="solid"/>
          <a:miter lim="800000"/>
        </a:ln>
        <a:effectLst>
          <a:outerShdw blurRad="152400" dist="88900" dir="276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i="0" kern="1200" dirty="0">
              <a:latin typeface="Amazon Ember" panose="020B0603020204020204" pitchFamily="34" charset="0"/>
              <a:ea typeface="Amazon Ember" panose="020B0603020204020204" pitchFamily="34" charset="0"/>
              <a:cs typeface="Amazon Ember" panose="020B0603020204020204" pitchFamily="34" charset="0"/>
            </a:rPr>
            <a:t>Pricing Types</a:t>
          </a:r>
        </a:p>
        <a:p>
          <a:pPr marL="0" lvl="0" indent="0" algn="ctr" defTabSz="1066800">
            <a:lnSpc>
              <a:spcPct val="90000"/>
            </a:lnSpc>
            <a:spcBef>
              <a:spcPct val="0"/>
            </a:spcBef>
            <a:spcAft>
              <a:spcPct val="35000"/>
            </a:spcAft>
            <a:buNone/>
          </a:pPr>
          <a:r>
            <a:rPr lang="en-US" sz="2400" b="1" i="0" kern="1200" dirty="0">
              <a:latin typeface="Amazon Ember" panose="020B0603020204020204" pitchFamily="34" charset="0"/>
              <a:ea typeface="Amazon Ember" panose="020B0603020204020204" pitchFamily="34" charset="0"/>
              <a:cs typeface="Amazon Ember" panose="020B0603020204020204" pitchFamily="34" charset="0"/>
            </a:rPr>
            <a:t>&amp; RIs</a:t>
          </a:r>
        </a:p>
      </dsp:txBody>
      <dsp:txXfrm>
        <a:off x="2058640" y="1851055"/>
        <a:ext cx="1166229" cy="1159081"/>
      </dsp:txXfrm>
    </dsp:sp>
    <dsp:sp modelId="{62A5C85A-2381-4098-9CD0-A029AD7182B1}">
      <dsp:nvSpPr>
        <dsp:cNvPr id="0" name=""/>
        <dsp:cNvSpPr/>
      </dsp:nvSpPr>
      <dsp:spPr>
        <a:xfrm rot="20700000">
          <a:off x="3337622" y="559804"/>
          <a:ext cx="2050673" cy="2050673"/>
        </a:xfrm>
        <a:prstGeom prst="gear6">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a:outerShdw blurRad="152400" dist="88900" dir="276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i="0" kern="1200" dirty="0">
              <a:latin typeface="Amazon Ember" panose="020B0603020204020204" pitchFamily="34" charset="0"/>
              <a:ea typeface="Amazon Ember" panose="020B0603020204020204" pitchFamily="34" charset="0"/>
              <a:cs typeface="Amazon Ember" panose="020B0603020204020204" pitchFamily="34" charset="0"/>
            </a:rPr>
            <a:t>Auto Scaling</a:t>
          </a:r>
        </a:p>
      </dsp:txBody>
      <dsp:txXfrm rot="-20700000">
        <a:off x="3787395" y="1009576"/>
        <a:ext cx="1151128" cy="1151128"/>
      </dsp:txXfrm>
    </dsp:sp>
    <dsp:sp modelId="{2162AB4B-5622-46DA-BFF9-173110437237}">
      <dsp:nvSpPr>
        <dsp:cNvPr id="0" name=""/>
        <dsp:cNvSpPr/>
      </dsp:nvSpPr>
      <dsp:spPr>
        <a:xfrm rot="934367">
          <a:off x="3452959" y="1913714"/>
          <a:ext cx="3683609" cy="3683609"/>
        </a:xfrm>
        <a:prstGeom prst="circularArrow">
          <a:avLst>
            <a:gd name="adj1" fmla="val 4687"/>
            <a:gd name="adj2" fmla="val 299029"/>
            <a:gd name="adj3" fmla="val 2536411"/>
            <a:gd name="adj4" fmla="val 15818334"/>
            <a:gd name="adj5" fmla="val 5469"/>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E61BAB06-83A6-4C50-A5C0-162C06368C67}">
      <dsp:nvSpPr>
        <dsp:cNvPr id="0" name=""/>
        <dsp:cNvSpPr/>
      </dsp:nvSpPr>
      <dsp:spPr>
        <a:xfrm>
          <a:off x="1081093" y="951788"/>
          <a:ext cx="2676372" cy="2676372"/>
        </a:xfrm>
        <a:prstGeom prst="leftCircularArrow">
          <a:avLst>
            <a:gd name="adj1" fmla="val 6452"/>
            <a:gd name="adj2" fmla="val 429999"/>
            <a:gd name="adj3" fmla="val 10489124"/>
            <a:gd name="adj4" fmla="val 14837806"/>
            <a:gd name="adj5" fmla="val 7527"/>
          </a:avLst>
        </a:prstGeom>
        <a:solidFill>
          <a:schemeClr val="accent1"/>
        </a:solidFill>
        <a:ln>
          <a:noFill/>
        </a:ln>
        <a:effectLst/>
      </dsp:spPr>
      <dsp:style>
        <a:lnRef idx="0">
          <a:scrgbClr r="0" g="0" b="0"/>
        </a:lnRef>
        <a:fillRef idx="1">
          <a:scrgbClr r="0" g="0" b="0"/>
        </a:fillRef>
        <a:effectRef idx="1">
          <a:scrgbClr r="0" g="0" b="0"/>
        </a:effectRef>
        <a:fontRef idx="minor">
          <a:schemeClr val="lt1"/>
        </a:fontRef>
      </dsp:style>
    </dsp:sp>
    <dsp:sp modelId="{C657D672-B249-42BB-9ADE-6ED1CC569FF6}">
      <dsp:nvSpPr>
        <dsp:cNvPr id="0" name=""/>
        <dsp:cNvSpPr/>
      </dsp:nvSpPr>
      <dsp:spPr>
        <a:xfrm rot="1907266">
          <a:off x="2861257" y="95069"/>
          <a:ext cx="2885668" cy="2885668"/>
        </a:xfrm>
        <a:prstGeom prst="circularArrow">
          <a:avLst>
            <a:gd name="adj1" fmla="val 5984"/>
            <a:gd name="adj2" fmla="val 394124"/>
            <a:gd name="adj3" fmla="val 13313824"/>
            <a:gd name="adj4" fmla="val 10508221"/>
            <a:gd name="adj5" fmla="val 6981"/>
          </a:avLst>
        </a:prstGeom>
        <a:solidFill>
          <a:schemeClr val="accent4">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893DF8-D520-BB40-837C-91CE1787B0EB}" type="datetimeFigureOut">
              <a:rPr lang="en-US" smtClean="0"/>
              <a:t>9/2/2021</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98FB97-EEE8-A641-B9BA-ACE8418557CD}" type="slidenum">
              <a:rPr lang="en-US" smtClean="0"/>
              <a:t>‹N°›</a:t>
            </a:fld>
            <a:endParaRPr lang="en-US" dirty="0"/>
          </a:p>
        </p:txBody>
      </p:sp>
    </p:spTree>
    <p:extLst>
      <p:ext uri="{BB962C8B-B14F-4D97-AF65-F5344CB8AC3E}">
        <p14:creationId xmlns:p14="http://schemas.microsoft.com/office/powerpoint/2010/main" val="148526969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EFA781-CA11-2141-A5F7-C7B0DDD8E00E}" type="datetimeFigureOut">
              <a:rPr lang="en-US" smtClean="0"/>
              <a:t>9/1/2021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092397-0699-5249-96BB-FDA4CA85BF35}" type="slidenum">
              <a:rPr lang="en-US" smtClean="0"/>
              <a:t>‹N°›</a:t>
            </a:fld>
            <a:endParaRPr lang="en-US" dirty="0"/>
          </a:p>
        </p:txBody>
      </p:sp>
    </p:spTree>
    <p:extLst>
      <p:ext uri="{BB962C8B-B14F-4D97-AF65-F5344CB8AC3E}">
        <p14:creationId xmlns:p14="http://schemas.microsoft.com/office/powerpoint/2010/main" val="3569642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aws.amazon.com/AWSEC2/latest/UserGuide/AMIs.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aws.amazon.com/lambda/"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aws.amazon.com/elasticbeanstalk/"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ws.amazon.com/products/compute/"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aws.amazon.com/AWSEC2/latest/UserGuide/instance-types.htm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Dans </a:t>
            </a:r>
            <a:r>
              <a:rPr lang="en-US" sz="1100" dirty="0" err="1"/>
              <a:t>ce</a:t>
            </a:r>
            <a:r>
              <a:rPr lang="en-US" sz="1100" dirty="0"/>
              <a:t> module 2, nous </a:t>
            </a:r>
            <a:r>
              <a:rPr lang="en-US" sz="1100" dirty="0" err="1"/>
              <a:t>allons</a:t>
            </a:r>
            <a:r>
              <a:rPr lang="en-US" sz="1100" dirty="0"/>
              <a:t> voir comment </a:t>
            </a:r>
            <a:r>
              <a:rPr lang="en-US" sz="1100" dirty="0" err="1"/>
              <a:t>utiliser</a:t>
            </a:r>
            <a:r>
              <a:rPr lang="en-US" sz="1100" dirty="0"/>
              <a:t> AWS,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t>L’utilisation</a:t>
            </a:r>
            <a:r>
              <a:rPr lang="en-US" sz="1100" dirty="0"/>
              <a:t> de AWS se </a:t>
            </a:r>
            <a:r>
              <a:rPr lang="en-US" sz="1100" dirty="0" err="1"/>
              <a:t>manifeste</a:t>
            </a:r>
            <a:r>
              <a:rPr lang="en-US" sz="1100" dirty="0"/>
              <a:t> au travers de la </a:t>
            </a:r>
            <a:r>
              <a:rPr lang="en-US" sz="1100" dirty="0" err="1"/>
              <a:t>maitrise</a:t>
            </a:r>
            <a:r>
              <a:rPr lang="en-US" sz="1100" dirty="0"/>
              <a:t> des </a:t>
            </a:r>
            <a:r>
              <a:rPr lang="en-US" sz="1100" dirty="0" err="1"/>
              <a:t>différents</a:t>
            </a:r>
            <a:r>
              <a:rPr lang="en-US" sz="1100" dirty="0"/>
              <a:t> services qui constituent AWS.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La section 1 de </a:t>
            </a:r>
            <a:r>
              <a:rPr lang="en-US" sz="1100" dirty="0" err="1"/>
              <a:t>ce</a:t>
            </a:r>
            <a:r>
              <a:rPr lang="en-US" sz="1100" dirty="0"/>
              <a:t> module sera </a:t>
            </a:r>
            <a:r>
              <a:rPr lang="en-US" sz="1100" dirty="0" err="1"/>
              <a:t>consacrée</a:t>
            </a:r>
            <a:r>
              <a:rPr lang="en-US" sz="1100" dirty="0"/>
              <a:t> au services cores de type compute.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p:txBody>
      </p:sp>
    </p:spTree>
    <p:extLst>
      <p:ext uri="{BB962C8B-B14F-4D97-AF65-F5344CB8AC3E}">
        <p14:creationId xmlns:p14="http://schemas.microsoft.com/office/powerpoint/2010/main" val="24361842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defRPr/>
            </a:pPr>
            <a:r>
              <a:rPr lang="fr-FR" sz="1100" dirty="0">
                <a:cs typeface="Arial" panose="020B0604020202020204" pitchFamily="34" charset="0"/>
              </a:rPr>
              <a:t>AWS propose une grande variété d'instances de calcul EC2 et le choix du bon type d'instance fonction de son besoin est important . AWS utilise des processeurs Intel Xeon, offrant aux clients des performances et une valeur élevées.</a:t>
            </a:r>
          </a:p>
          <a:p>
            <a:pPr defTabSz="457200">
              <a:defRPr/>
            </a:pPr>
            <a:endParaRPr lang="fr-FR" sz="1100" dirty="0">
              <a:cs typeface="Arial" panose="020B0604020202020204" pitchFamily="34" charset="0"/>
            </a:endParaRPr>
          </a:p>
          <a:p>
            <a:pPr defTabSz="457200">
              <a:defRPr/>
            </a:pPr>
            <a:r>
              <a:rPr lang="fr-FR" sz="1100" dirty="0">
                <a:cs typeface="Arial" panose="020B0604020202020204" pitchFamily="34" charset="0"/>
              </a:rPr>
              <a:t>Il existe plusieurs type d’instance sur </a:t>
            </a:r>
            <a:r>
              <a:rPr lang="fr-FR" sz="1100" dirty="0" err="1">
                <a:cs typeface="Arial" panose="020B0604020202020204" pitchFamily="34" charset="0"/>
              </a:rPr>
              <a:t>Aws</a:t>
            </a:r>
            <a:r>
              <a:rPr lang="fr-FR" sz="1100" dirty="0">
                <a:cs typeface="Arial" panose="020B0604020202020204" pitchFamily="34" charset="0"/>
              </a:rPr>
              <a:t> et lors du choix de votre type d’instance, vous devez tenir compte des différents attributs de chaque famille ; tels que le nombre de cœurs, la quantité de mémoire, la quantité et le type de stockage, les performances du réseau et les technologies de processeur. Les instances plus grandes sont meilleures pour les charges de travail qui évoluent.</a:t>
            </a:r>
            <a:endParaRPr lang="en-US" sz="1100" baseline="0" dirty="0">
              <a:cs typeface="Arial" panose="020B0604020202020204" pitchFamily="34" charset="0"/>
            </a:endParaRPr>
          </a:p>
        </p:txBody>
      </p:sp>
    </p:spTree>
    <p:extLst>
      <p:ext uri="{BB962C8B-B14F-4D97-AF65-F5344CB8AC3E}">
        <p14:creationId xmlns:p14="http://schemas.microsoft.com/office/powerpoint/2010/main" val="3565568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r>
              <a:rPr lang="fr-FR" sz="1200" kern="1200" dirty="0">
                <a:solidFill>
                  <a:schemeClr val="tx1"/>
                </a:solidFill>
                <a:effectLst/>
                <a:latin typeface="+mn-lt"/>
                <a:ea typeface="+mn-ea"/>
                <a:cs typeface="+mn-cs"/>
              </a:rPr>
              <a:t>Une AMI est un modèle qui contient une configuration logicielle qui sera sur une instance lors de son lancement. Par exemple, un système d'exploitation et sa configuration, l'état initial de tout correctif et un serveur d'applications ou des applications logicielles. À partir d'une AMI, vous lancez une instance, qui est une copie de l'AMI exécutée en tant que serveur virtuel dans le cloud.</a:t>
            </a: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Vous devez spécifier une AMI source lorsque vous lancez une instance Amazon EC2. Vous pouvez lancer plusieurs instances à partir d'une seule AMI lorsque vous avez besoin de plusieurs instances avec la même configuration. Vous </a:t>
            </a:r>
            <a:r>
              <a:rPr lang="fr-FR" sz="1200" kern="1200" dirty="0" err="1">
                <a:solidFill>
                  <a:schemeClr val="tx1"/>
                </a:solidFill>
                <a:effectLst/>
                <a:latin typeface="+mn-lt"/>
                <a:ea typeface="+mn-ea"/>
                <a:cs typeface="+mn-cs"/>
              </a:rPr>
              <a:t>pouvezbien</a:t>
            </a:r>
            <a:r>
              <a:rPr lang="fr-FR" sz="1200" kern="1200" dirty="0">
                <a:solidFill>
                  <a:schemeClr val="tx1"/>
                </a:solidFill>
                <a:effectLst/>
                <a:latin typeface="+mn-lt"/>
                <a:ea typeface="+mn-ea"/>
                <a:cs typeface="+mn-cs"/>
              </a:rPr>
              <a:t> entendu également utiliser différentes AMI pour lancer des instances lorsque vous avez besoin d'instances avec des configurations différentes.</a:t>
            </a: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Toutes les AMI sont basées sur des systèmes d'exploitation X86, Linux ou Windows.</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909108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pPr marL="0" indent="0">
              <a:buFont typeface="Arial" panose="020B0604020202020204" pitchFamily="34" charset="0"/>
              <a:buNone/>
            </a:pPr>
            <a:r>
              <a:rPr lang="fr-FR" sz="1200" b="0" i="0" kern="1200" dirty="0">
                <a:solidFill>
                  <a:schemeClr val="tx1"/>
                </a:solidFill>
                <a:effectLst/>
                <a:latin typeface="+mn-lt"/>
                <a:ea typeface="+mn-ea"/>
                <a:cs typeface="+mn-cs"/>
              </a:rPr>
              <a:t>Une fois qu'une AMI est créée, elle peu être enregistrée et stockée dans le cloud. Une fois cela fait cet AMI peut dores et déjà être utilisée pour lancer de nouvelles instances. Il est également possible d’utiliser une AMI que vous ne possédez pas pour lancer des instances; bien entendu il faudrait au préalable que son propriétaire vous accorde des autorisations de lancement. </a:t>
            </a:r>
          </a:p>
          <a:p>
            <a:pPr marL="0" indent="0">
              <a:buFont typeface="Arial" panose="020B0604020202020204" pitchFamily="34" charset="0"/>
              <a:buNone/>
            </a:pPr>
            <a:r>
              <a:rPr lang="fr-FR" sz="1200" b="0" i="0" kern="1200" dirty="0">
                <a:solidFill>
                  <a:schemeClr val="tx1"/>
                </a:solidFill>
                <a:effectLst/>
                <a:latin typeface="+mn-lt"/>
                <a:ea typeface="+mn-ea"/>
                <a:cs typeface="+mn-cs"/>
              </a:rPr>
              <a:t>Vous pouvez copier une AMI dans la même région ou dans différentes régions.</a:t>
            </a:r>
          </a:p>
          <a:p>
            <a:pPr marL="0" indent="0">
              <a:buFont typeface="Arial" panose="020B0604020202020204" pitchFamily="34" charset="0"/>
              <a:buNone/>
            </a:pPr>
            <a:endParaRPr lang="fr-FR" sz="1200" b="0" i="0" kern="1200" dirty="0">
              <a:solidFill>
                <a:schemeClr val="tx1"/>
              </a:solidFill>
              <a:effectLst/>
              <a:latin typeface="+mn-lt"/>
              <a:ea typeface="+mn-ea"/>
              <a:cs typeface="+mn-cs"/>
            </a:endParaRPr>
          </a:p>
          <a:p>
            <a:pPr marL="0" indent="0">
              <a:buFont typeface="Arial" panose="020B0604020202020204" pitchFamily="34" charset="0"/>
              <a:buNone/>
            </a:pPr>
            <a:r>
              <a:rPr lang="fr-FR" sz="1200" b="0" i="0" kern="1200" dirty="0">
                <a:solidFill>
                  <a:schemeClr val="tx1"/>
                </a:solidFill>
                <a:effectLst/>
                <a:latin typeface="+mn-lt"/>
                <a:ea typeface="+mn-ea"/>
                <a:cs typeface="+mn-cs"/>
              </a:rPr>
              <a:t>A la fin de votre utilisation et lorsque vous n'avez plus besoin d'une AMI, vous pouvez la supprimer du cloud.</a:t>
            </a:r>
          </a:p>
          <a:p>
            <a:pPr marL="0" indent="0">
              <a:buFont typeface="Arial" panose="020B0604020202020204" pitchFamily="34" charset="0"/>
              <a:buNone/>
            </a:pPr>
            <a:endParaRPr lang="fr-FR"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r>
              <a:rPr lang="en-US" dirty="0"/>
              <a:t>Select the link to learn more about AMIs. </a:t>
            </a:r>
            <a:r>
              <a:rPr lang="en-US" sz="1200" b="0" i="0" kern="1200" dirty="0">
                <a:solidFill>
                  <a:schemeClr val="tx1"/>
                </a:solidFill>
                <a:effectLst/>
                <a:latin typeface="+mn-lt"/>
                <a:ea typeface="+mn-ea"/>
                <a:cs typeface="+mn-cs"/>
                <a:hlinkClick r:id="rId3"/>
              </a:rPr>
              <a:t>https://docs.aws.amazon.com/AWSEC2/latest/UserGuide/AMIs.html</a:t>
            </a:r>
            <a:r>
              <a:rPr lang="en-US" sz="1200" b="0" i="0" kern="1200" dirty="0">
                <a:solidFill>
                  <a:schemeClr val="tx1"/>
                </a:solidFill>
                <a:effectLst/>
                <a:latin typeface="+mn-lt"/>
                <a:ea typeface="+mn-ea"/>
                <a:cs typeface="+mn-cs"/>
              </a:rPr>
              <a:t>. </a:t>
            </a:r>
            <a:endParaRPr lang="en-US" sz="1100" kern="1200" dirty="0">
              <a:solidFill>
                <a:schemeClr val="tx1"/>
              </a:solidFill>
              <a:effectLst/>
              <a:ea typeface="+mn-ea"/>
            </a:endParaRPr>
          </a:p>
        </p:txBody>
      </p:sp>
    </p:spTree>
    <p:extLst>
      <p:ext uri="{BB962C8B-B14F-4D97-AF65-F5344CB8AC3E}">
        <p14:creationId xmlns:p14="http://schemas.microsoft.com/office/powerpoint/2010/main" val="3425485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dirty="0"/>
              <a:t>Comme énoncé plus haut, le service Amazon EC2 propose une large sélection de types d'instances optimisés pour s'adapter à différents cas d'utilisation.</a:t>
            </a:r>
          </a:p>
          <a:p>
            <a:endParaRPr lang="fr-FR" sz="1100" dirty="0"/>
          </a:p>
          <a:p>
            <a:r>
              <a:rPr lang="fr-FR" sz="1100" dirty="0"/>
              <a:t>Les types d'instances comprennent différentes combinaisons de CPU, de mémoire, de stockage et de capacité réseau et vous offrent la possibilité de choisir la combinaison de ressources appropriée pour vos applications.</a:t>
            </a:r>
          </a:p>
          <a:p>
            <a:endParaRPr lang="fr-FR" sz="1100" dirty="0"/>
          </a:p>
          <a:p>
            <a:r>
              <a:rPr lang="fr-FR" sz="1100" dirty="0"/>
              <a:t>Chaque type d'instance comprend une ou plusieurs tailles d'instance, ce qui vous permet d'adapter vos ressources aux exigences de votre charge de travail cible.</a:t>
            </a:r>
          </a:p>
        </p:txBody>
      </p:sp>
    </p:spTree>
    <p:extLst>
      <p:ext uri="{BB962C8B-B14F-4D97-AF65-F5344CB8AC3E}">
        <p14:creationId xmlns:p14="http://schemas.microsoft.com/office/powerpoint/2010/main" val="32237492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dirty="0"/>
              <a:t>Il existe quatre façons de payer pour les instances Amazon EC2 : à la demande, les instances réservées, les instances ponctuelles ou spot instances et les hôtes dédiés.</a:t>
            </a:r>
          </a:p>
          <a:p>
            <a:endParaRPr lang="fr-FR" sz="1100" dirty="0"/>
          </a:p>
          <a:p>
            <a:r>
              <a:rPr lang="fr-FR" sz="1100" dirty="0"/>
              <a:t>Les instances EC2 basées sur Linux et Ubuntu et lancées à la demande, Spot et Réservé sont facturées à la seconde, et avec un minimum de 60 secondes : Donc vous devez les utiliser au minimum 60s pour que AWS les considère et commence à vous charger.</a:t>
            </a:r>
          </a:p>
          <a:p>
            <a:r>
              <a:rPr lang="fr-FR" sz="1100" dirty="0"/>
              <a:t>Tous les autres types d'OS sont facturés à l'heure. L'unité de temps minimum qui sera facturée est une minute</a:t>
            </a:r>
          </a:p>
          <a:p>
            <a:endParaRPr lang="fr-FR" sz="1100" dirty="0"/>
          </a:p>
          <a:p>
            <a:r>
              <a:rPr lang="fr-FR" sz="1100" dirty="0"/>
              <a:t>Les </a:t>
            </a:r>
            <a:r>
              <a:rPr lang="fr-FR" sz="1100" b="1" dirty="0"/>
              <a:t>instances ponctuelles </a:t>
            </a:r>
            <a:r>
              <a:rPr lang="fr-FR" sz="1100" dirty="0"/>
              <a:t>vous permettent d'enchérir sur les ressources Amazon EC2 inutilisées. Les Instances sont facturées au Prix Spot, qui est fixé par Amazon et fluctue en fonction de l'offre et de la demande. </a:t>
            </a:r>
          </a:p>
          <a:p>
            <a:endParaRPr lang="fr-FR" sz="1100" dirty="0"/>
          </a:p>
          <a:p>
            <a:r>
              <a:rPr lang="fr-FR" sz="1100" dirty="0"/>
              <a:t>Les hôtes dédiés vous fournissent une capacité d'instance Amazon EC2 sur des serveurs physiques dédiés à votre usage.</a:t>
            </a:r>
            <a:endParaRPr lang="en-US" sz="1100" dirty="0"/>
          </a:p>
        </p:txBody>
      </p:sp>
    </p:spTree>
    <p:extLst>
      <p:ext uri="{BB962C8B-B14F-4D97-AF65-F5344CB8AC3E}">
        <p14:creationId xmlns:p14="http://schemas.microsoft.com/office/powerpoint/2010/main" val="13945061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dirty="0"/>
              <a:t>Avec la facturation à la seconde, vous ne payez que ce que vous utilisez. Cela prend le coût des minutes et des secondes inutilisées en une heure sur la facture, vous pouvez donc vous concentrer sur l'amélioration de vos applications au lieu de maximiser l'utilisation à l'heure.</a:t>
            </a:r>
          </a:p>
          <a:p>
            <a:endParaRPr lang="fr-FR" sz="1100" dirty="0"/>
          </a:p>
          <a:p>
            <a:r>
              <a:rPr lang="fr-FR" sz="1100" dirty="0"/>
              <a:t>Ceci est particulièrement utile si vous gérez des instances exécutées pendant des périodes irrégulières, telles que des applications de développement/test, de traitement de données, d'analyse, de traitement par lots et de jeux.</a:t>
            </a:r>
          </a:p>
          <a:p>
            <a:endParaRPr lang="fr-FR" sz="1100" dirty="0"/>
          </a:p>
          <a:p>
            <a:r>
              <a:rPr lang="fr-FR" sz="1100" dirty="0"/>
              <a:t>L'utilisation d'Amazon EC2 est facturée par incréments d'une seconde, avec un minimum de 60 secondes. De même, les ressources de stockage utilisées seront facturées par incréments de seconde, avec un minimum de 60 secondes.</a:t>
            </a:r>
          </a:p>
          <a:p>
            <a:endParaRPr lang="fr-FR" sz="1100" dirty="0"/>
          </a:p>
          <a:p>
            <a:r>
              <a:rPr lang="fr-FR" sz="1100" dirty="0"/>
              <a:t>La facturation à la seconde est disponible pour les instances lancées dans le mode de tarification à la demande, réservés et ponctuels et disponible pour toutes les régions et zones de disponibilité AWS</a:t>
            </a:r>
          </a:p>
          <a:p>
            <a:endParaRPr lang="fr-FR" sz="1100" dirty="0"/>
          </a:p>
          <a:p>
            <a:r>
              <a:rPr lang="fr-FR" sz="1100" dirty="0"/>
              <a:t>NB: cette tarification ne s’applique qu’aux images Amazon Linux et Ubuntu</a:t>
            </a:r>
            <a:endParaRPr lang="en-US" sz="1100" dirty="0"/>
          </a:p>
        </p:txBody>
      </p:sp>
    </p:spTree>
    <p:extLst>
      <p:ext uri="{BB962C8B-B14F-4D97-AF65-F5344CB8AC3E}">
        <p14:creationId xmlns:p14="http://schemas.microsoft.com/office/powerpoint/2010/main" val="32987345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dirty="0"/>
              <a:t>Ce tableau nous permet de comparer les coûts des instances à la demande, des instances ponctuelles, des instances réservées et des hôtes dédiés. </a:t>
            </a:r>
            <a:endParaRPr lang="en-US" sz="1100" dirty="0"/>
          </a:p>
        </p:txBody>
      </p:sp>
    </p:spTree>
    <p:extLst>
      <p:ext uri="{BB962C8B-B14F-4D97-AF65-F5344CB8AC3E}">
        <p14:creationId xmlns:p14="http://schemas.microsoft.com/office/powerpoint/2010/main" val="1710656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dirty="0"/>
              <a:t>Comparons maintenant quelques-uns des avantages. Prenez un moment pour identifier les différences</a:t>
            </a:r>
            <a:r>
              <a:rPr lang="en-US" sz="1100" dirty="0"/>
              <a:t>. </a:t>
            </a:r>
          </a:p>
        </p:txBody>
      </p:sp>
    </p:spTree>
    <p:extLst>
      <p:ext uri="{BB962C8B-B14F-4D97-AF65-F5344CB8AC3E}">
        <p14:creationId xmlns:p14="http://schemas.microsoft.com/office/powerpoint/2010/main" val="13854595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fr-FR" sz="1100" kern="1200" dirty="0">
                <a:solidFill>
                  <a:schemeClr val="tx1"/>
                </a:solidFill>
                <a:effectLst/>
                <a:latin typeface="+mn-lt"/>
                <a:ea typeface="+mn-ea"/>
                <a:cs typeface="+mn-cs"/>
              </a:rPr>
              <a:t>Lorsque vous commencez à estimer le coût d'utilisation d'Amazon EC2, vous devez prendre en compte neuf facteurs :</a:t>
            </a:r>
          </a:p>
          <a:p>
            <a:endParaRPr lang="fr-FR" sz="1100" kern="1200" dirty="0">
              <a:solidFill>
                <a:schemeClr val="tx1"/>
              </a:solidFill>
              <a:effectLst/>
              <a:latin typeface="+mn-lt"/>
              <a:ea typeface="+mn-ea"/>
              <a:cs typeface="+mn-cs"/>
            </a:endParaRPr>
          </a:p>
          <a:p>
            <a:r>
              <a:rPr lang="fr-FR" sz="1100" b="1" kern="1200" dirty="0">
                <a:solidFill>
                  <a:schemeClr val="tx1"/>
                </a:solidFill>
                <a:effectLst/>
                <a:latin typeface="+mn-lt"/>
                <a:ea typeface="+mn-ea"/>
                <a:cs typeface="+mn-cs"/>
              </a:rPr>
              <a:t>1. Temps de fonctionnement de vos ressources </a:t>
            </a:r>
            <a:r>
              <a:rPr lang="fr-FR" sz="1100" kern="1200" dirty="0">
                <a:solidFill>
                  <a:schemeClr val="tx1"/>
                </a:solidFill>
                <a:effectLst/>
                <a:latin typeface="+mn-lt"/>
                <a:ea typeface="+mn-ea"/>
                <a:cs typeface="+mn-cs"/>
              </a:rPr>
              <a:t>– Sur AWS, les ressources n’entraînent des frais que lorsqu'elles sont en cours d'exécution. En fait des frais ne sont facturés qu’à partir du moment où les instances Amazon EC2 sont lancées jusqu'à ce qu'elles soient résiliées, ou alors à partir du moment où les adresses IP Elastic sont allouées jusqu'au moment où elles sont désallouées.</a:t>
            </a:r>
          </a:p>
          <a:p>
            <a:endParaRPr lang="fr-FR" sz="1100" kern="1200" dirty="0">
              <a:solidFill>
                <a:schemeClr val="tx1"/>
              </a:solidFill>
              <a:effectLst/>
              <a:latin typeface="+mn-lt"/>
              <a:ea typeface="+mn-ea"/>
              <a:cs typeface="+mn-cs"/>
            </a:endParaRPr>
          </a:p>
          <a:p>
            <a:r>
              <a:rPr lang="fr-FR" sz="1100" b="1" kern="1200" dirty="0">
                <a:solidFill>
                  <a:schemeClr val="tx1"/>
                </a:solidFill>
                <a:effectLst/>
                <a:latin typeface="+mn-lt"/>
                <a:ea typeface="+mn-ea"/>
                <a:cs typeface="+mn-cs"/>
              </a:rPr>
              <a:t>2. Configuration de l'instance </a:t>
            </a:r>
            <a:r>
              <a:rPr lang="fr-FR" sz="1100" kern="1200" dirty="0">
                <a:solidFill>
                  <a:schemeClr val="tx1"/>
                </a:solidFill>
                <a:effectLst/>
                <a:latin typeface="+mn-lt"/>
                <a:ea typeface="+mn-ea"/>
                <a:cs typeface="+mn-cs"/>
              </a:rPr>
              <a:t>– Tenez compte de la capacité physique de l'instance Amazon EC2 que vous choisissez. La tarification des instances varie en fonction de la région AWS, du système d'exploitation, du nombre de cœurs et de la mémoire.</a:t>
            </a:r>
            <a:endParaRPr lang="en-US" dirty="0"/>
          </a:p>
        </p:txBody>
      </p:sp>
    </p:spTree>
    <p:extLst>
      <p:ext uri="{BB962C8B-B14F-4D97-AF65-F5344CB8AC3E}">
        <p14:creationId xmlns:p14="http://schemas.microsoft.com/office/powerpoint/2010/main" val="2261052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fr-FR" sz="1100" kern="1200" dirty="0">
                <a:solidFill>
                  <a:schemeClr val="tx1"/>
                </a:solidFill>
                <a:effectLst/>
                <a:latin typeface="+mn-lt"/>
                <a:ea typeface="+mn-ea"/>
                <a:cs typeface="+mn-cs"/>
              </a:rPr>
              <a:t>Le 3</a:t>
            </a:r>
            <a:r>
              <a:rPr lang="fr-FR" sz="1100" kern="1200" baseline="30000" dirty="0">
                <a:solidFill>
                  <a:schemeClr val="tx1"/>
                </a:solidFill>
                <a:effectLst/>
                <a:latin typeface="+mn-lt"/>
                <a:ea typeface="+mn-ea"/>
                <a:cs typeface="+mn-cs"/>
              </a:rPr>
              <a:t>ème</a:t>
            </a:r>
            <a:r>
              <a:rPr lang="fr-FR" sz="1100" kern="1200" dirty="0">
                <a:solidFill>
                  <a:schemeClr val="tx1"/>
                </a:solidFill>
                <a:effectLst/>
                <a:latin typeface="+mn-lt"/>
                <a:ea typeface="+mn-ea"/>
                <a:cs typeface="+mn-cs"/>
              </a:rPr>
              <a:t> paramètre à prendre en compte concerne le type ou la méthode d’achat de vos ressources ou Instances Amazon EC2 :</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fr-FR" sz="1100" kern="1200" dirty="0">
                <a:solidFill>
                  <a:schemeClr val="tx1"/>
                </a:solidFill>
                <a:effectLst/>
                <a:latin typeface="+mn-lt"/>
                <a:ea typeface="+mn-ea"/>
                <a:cs typeface="+mn-cs"/>
              </a:rPr>
              <a:t>En effet, avec les </a:t>
            </a:r>
            <a:r>
              <a:rPr lang="fr-FR" sz="1100" b="1" kern="1200" dirty="0">
                <a:solidFill>
                  <a:schemeClr val="tx1"/>
                </a:solidFill>
                <a:effectLst/>
                <a:latin typeface="+mn-lt"/>
                <a:ea typeface="+mn-ea"/>
                <a:cs typeface="+mn-cs"/>
              </a:rPr>
              <a:t>instances à la demande</a:t>
            </a:r>
            <a:r>
              <a:rPr lang="fr-FR" sz="1100" kern="1200" dirty="0">
                <a:solidFill>
                  <a:schemeClr val="tx1"/>
                </a:solidFill>
                <a:effectLst/>
                <a:latin typeface="+mn-lt"/>
                <a:ea typeface="+mn-ea"/>
                <a:cs typeface="+mn-cs"/>
              </a:rPr>
              <a:t>, vous payez la capacité de calcul à l'heure ou à la seconde sans engagement minimum requis. Mais n’oubliez pas également que la facturation à la seconde n'est disponible que pour les instances basées sur Linux et Ubuntu.</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fr-FR" sz="1100" b="1" kern="1200" dirty="0">
                <a:solidFill>
                  <a:schemeClr val="tx1"/>
                </a:solidFill>
                <a:effectLst/>
                <a:latin typeface="+mn-lt"/>
                <a:ea typeface="+mn-ea"/>
                <a:cs typeface="+mn-cs"/>
              </a:rPr>
              <a:t>Les instances réservées </a:t>
            </a:r>
            <a:r>
              <a:rPr lang="fr-FR" sz="1100" kern="1200" dirty="0">
                <a:solidFill>
                  <a:schemeClr val="tx1"/>
                </a:solidFill>
                <a:effectLst/>
                <a:latin typeface="+mn-lt"/>
                <a:ea typeface="+mn-ea"/>
                <a:cs typeface="+mn-cs"/>
              </a:rPr>
              <a:t>vous donnent la possibilité d'effectuer un faible paiement unique, un paiement partiel ou aucun paiement du tout - pour chaque instance que vous souhaitez réserver et de recevoir à son tour une remise importante sur les frais d'utilisation horaire pour cette instance. Un mandat d'un ou trois ans s'applique</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fr-FR" sz="1100" kern="1200" dirty="0">
                <a:solidFill>
                  <a:schemeClr val="tx1"/>
                </a:solidFill>
                <a:effectLst/>
                <a:latin typeface="+mn-lt"/>
                <a:ea typeface="+mn-ea"/>
                <a:cs typeface="+mn-cs"/>
              </a:rPr>
              <a:t>Avec les </a:t>
            </a:r>
            <a:r>
              <a:rPr lang="fr-FR" sz="1100" b="1" kern="1200" dirty="0">
                <a:solidFill>
                  <a:schemeClr val="tx1"/>
                </a:solidFill>
                <a:effectLst/>
                <a:latin typeface="+mn-lt"/>
                <a:ea typeface="+mn-ea"/>
                <a:cs typeface="+mn-cs"/>
              </a:rPr>
              <a:t>instances ponctuelles</a:t>
            </a:r>
            <a:r>
              <a:rPr lang="fr-FR" sz="1100" kern="1200" dirty="0">
                <a:solidFill>
                  <a:schemeClr val="tx1"/>
                </a:solidFill>
                <a:effectLst/>
                <a:latin typeface="+mn-lt"/>
                <a:ea typeface="+mn-ea"/>
                <a:cs typeface="+mn-cs"/>
              </a:rPr>
              <a:t>, vous pouvez enchérir pour la capacité Amazon EC2 inutilisée. Le prix est basé sur l'offre et la demande. Les instances peuvent être perdues si vous surenchérissez, ou interrompues si le prix Spot dépasse le maximum.</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fr-FR" sz="1100" kern="1200" dirty="0">
                <a:solidFill>
                  <a:schemeClr val="tx1"/>
                </a:solidFill>
                <a:effectLst/>
                <a:latin typeface="+mn-lt"/>
                <a:ea typeface="+mn-ea"/>
                <a:cs typeface="+mn-cs"/>
              </a:rPr>
              <a:t>Les </a:t>
            </a:r>
            <a:r>
              <a:rPr lang="fr-FR" sz="1100" b="1" kern="1200" dirty="0">
                <a:solidFill>
                  <a:schemeClr val="tx1"/>
                </a:solidFill>
                <a:effectLst/>
                <a:latin typeface="+mn-lt"/>
                <a:ea typeface="+mn-ea"/>
                <a:cs typeface="+mn-cs"/>
              </a:rPr>
              <a:t>hôtes dédiés </a:t>
            </a:r>
            <a:r>
              <a:rPr lang="fr-FR" sz="1100" kern="1200" dirty="0">
                <a:solidFill>
                  <a:schemeClr val="tx1"/>
                </a:solidFill>
                <a:effectLst/>
                <a:latin typeface="+mn-lt"/>
                <a:ea typeface="+mn-ea"/>
                <a:cs typeface="+mn-cs"/>
              </a:rPr>
              <a:t>peuvent être achetés à la demande, à l'heure ou sous forme de réservation.</a:t>
            </a:r>
            <a:endParaRPr lang="en-US" sz="1100" dirty="0"/>
          </a:p>
        </p:txBody>
      </p:sp>
    </p:spTree>
    <p:extLst>
      <p:ext uri="{BB962C8B-B14F-4D97-AF65-F5344CB8AC3E}">
        <p14:creationId xmlns:p14="http://schemas.microsoft.com/office/powerpoint/2010/main" val="2152667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kern="1200" dirty="0">
                <a:solidFill>
                  <a:schemeClr val="tx1"/>
                </a:solidFill>
                <a:effectLst/>
                <a:latin typeface="+mn-lt"/>
                <a:ea typeface="+mn-ea"/>
                <a:cs typeface="+mn-cs"/>
              </a:rPr>
              <a:t>Comme nous l’avons vu précédemment, AWS fournit plusieurs services pour créer une solution. Certains de ces services constituent la base de toutes les solutions. Ils sont donc appelés services de base. Dans ce module, nous parlerons des offres de chaque catégorie de services et examinerons notre premier groupe de services; le groupe des services de calcul.</a:t>
            </a:r>
          </a:p>
          <a:p>
            <a:endParaRPr lang="fr-FR" sz="1100" kern="1200" dirty="0">
              <a:solidFill>
                <a:schemeClr val="tx1"/>
              </a:solidFill>
              <a:effectLst/>
              <a:latin typeface="+mn-lt"/>
              <a:ea typeface="+mn-ea"/>
              <a:cs typeface="+mn-cs"/>
            </a:endParaRPr>
          </a:p>
          <a:p>
            <a:r>
              <a:rPr lang="fr-FR" sz="1100" kern="1200" dirty="0">
                <a:solidFill>
                  <a:schemeClr val="tx1"/>
                </a:solidFill>
                <a:effectLst/>
                <a:latin typeface="+mn-lt"/>
                <a:ea typeface="+mn-ea"/>
                <a:cs typeface="+mn-cs"/>
              </a:rPr>
              <a:t>Dans la première partie, nous donnerons un aperçu des services de calcul. La deuxième partie nous présenterons Amazon Elastic Compute Cloud (ou Amazon EC2). Dans la troisième partie, nous partagerons les avantages de l'optimisation des coûts Amazon EC2. La quatrième nous parlerons de AWS Lambda et dans la de AWS Elastic Beanstalk.</a:t>
            </a:r>
          </a:p>
        </p:txBody>
      </p:sp>
    </p:spTree>
    <p:extLst>
      <p:ext uri="{BB962C8B-B14F-4D97-AF65-F5344CB8AC3E}">
        <p14:creationId xmlns:p14="http://schemas.microsoft.com/office/powerpoint/2010/main" val="33615281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4"/>
              <a:tabLst/>
              <a:defRPr/>
            </a:pPr>
            <a:r>
              <a:rPr lang="fr-FR" sz="1100" b="1" kern="1200" dirty="0">
                <a:solidFill>
                  <a:schemeClr val="tx1"/>
                </a:solidFill>
                <a:effectLst/>
                <a:latin typeface="+mn-lt"/>
                <a:ea typeface="+mn-ea"/>
                <a:cs typeface="+mn-cs"/>
              </a:rPr>
              <a:t>Nombre d'instances – </a:t>
            </a:r>
            <a:r>
              <a:rPr lang="fr-FR" sz="1100" b="0" kern="1200" dirty="0">
                <a:solidFill>
                  <a:schemeClr val="tx1"/>
                </a:solidFill>
                <a:effectLst/>
                <a:latin typeface="+mn-lt"/>
                <a:ea typeface="+mn-ea"/>
                <a:cs typeface="+mn-cs"/>
              </a:rPr>
              <a:t>En effet étant donné que vous pouvez provisionner plusieurs instances de vos ressources Amazon EC2 et Amazon EBS pour gérer les pics de charge et les arrêter lorsqu'elles ne sont plus nécessaires. Votre facture prendra en compte la totalité de vos instances ou de vos ressources et vous payerez uniquement pour la capacité que vous utilisez réellement.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4"/>
              <a:tabLst/>
              <a:defRPr/>
            </a:pPr>
            <a:endParaRPr lang="fr-FR" sz="1100" b="1"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4"/>
              <a:tabLst/>
              <a:defRPr/>
            </a:pPr>
            <a:r>
              <a:rPr lang="fr-FR" sz="1100" b="1" kern="1200" dirty="0">
                <a:solidFill>
                  <a:schemeClr val="tx1"/>
                </a:solidFill>
                <a:effectLst/>
                <a:latin typeface="+mn-lt"/>
                <a:ea typeface="+mn-ea"/>
                <a:cs typeface="+mn-cs"/>
              </a:rPr>
              <a:t>Équilibrage de charge – </a:t>
            </a:r>
            <a:r>
              <a:rPr lang="fr-FR" sz="1100" b="0" kern="1200" dirty="0">
                <a:solidFill>
                  <a:schemeClr val="tx1"/>
                </a:solidFill>
                <a:effectLst/>
                <a:latin typeface="+mn-lt"/>
                <a:ea typeface="+mn-ea"/>
                <a:cs typeface="+mn-cs"/>
              </a:rPr>
              <a:t>Il est en effet important de déterminer si l’utilisation d’un Elastic </a:t>
            </a:r>
            <a:r>
              <a:rPr lang="fr-FR" sz="1100" b="0" kern="1200" dirty="0" err="1">
                <a:solidFill>
                  <a:schemeClr val="tx1"/>
                </a:solidFill>
                <a:effectLst/>
                <a:latin typeface="+mn-lt"/>
                <a:ea typeface="+mn-ea"/>
                <a:cs typeface="+mn-cs"/>
              </a:rPr>
              <a:t>Load</a:t>
            </a:r>
            <a:r>
              <a:rPr lang="fr-FR" sz="1100" b="0" kern="1200" dirty="0">
                <a:solidFill>
                  <a:schemeClr val="tx1"/>
                </a:solidFill>
                <a:effectLst/>
                <a:latin typeface="+mn-lt"/>
                <a:ea typeface="+mn-ea"/>
                <a:cs typeface="+mn-cs"/>
              </a:rPr>
              <a:t> Balancer est nécessaire afin de rendre votre système plus résilient. Un Elastic </a:t>
            </a:r>
            <a:r>
              <a:rPr lang="fr-FR" sz="1100" b="0" kern="1200" dirty="0" err="1">
                <a:solidFill>
                  <a:schemeClr val="tx1"/>
                </a:solidFill>
                <a:effectLst/>
                <a:latin typeface="+mn-lt"/>
                <a:ea typeface="+mn-ea"/>
                <a:cs typeface="+mn-cs"/>
              </a:rPr>
              <a:t>Load</a:t>
            </a:r>
            <a:r>
              <a:rPr lang="fr-FR" sz="1100" b="0" kern="1200" dirty="0">
                <a:solidFill>
                  <a:schemeClr val="tx1"/>
                </a:solidFill>
                <a:effectLst/>
                <a:latin typeface="+mn-lt"/>
                <a:ea typeface="+mn-ea"/>
                <a:cs typeface="+mn-cs"/>
              </a:rPr>
              <a:t> Balancer peut être utilisé pour répartir le trafic entre les instances Amazon EC2. Le nombre d'heures d'exécution d'Elastic </a:t>
            </a:r>
            <a:r>
              <a:rPr lang="fr-FR" sz="1100" b="0" kern="1200" dirty="0" err="1">
                <a:solidFill>
                  <a:schemeClr val="tx1"/>
                </a:solidFill>
                <a:effectLst/>
                <a:latin typeface="+mn-lt"/>
                <a:ea typeface="+mn-ea"/>
                <a:cs typeface="+mn-cs"/>
              </a:rPr>
              <a:t>Load</a:t>
            </a:r>
            <a:r>
              <a:rPr lang="fr-FR" sz="1100" b="0" kern="1200" dirty="0">
                <a:solidFill>
                  <a:schemeClr val="tx1"/>
                </a:solidFill>
                <a:effectLst/>
                <a:latin typeface="+mn-lt"/>
                <a:ea typeface="+mn-ea"/>
                <a:cs typeface="+mn-cs"/>
              </a:rPr>
              <a:t> Balancer et la quantité de données qu'il traite sont pris en compte lors de la facturation mensuelle.</a:t>
            </a:r>
            <a:endParaRPr lang="en-US" sz="1100" b="0" dirty="0"/>
          </a:p>
        </p:txBody>
      </p:sp>
    </p:spTree>
    <p:extLst>
      <p:ext uri="{BB962C8B-B14F-4D97-AF65-F5344CB8AC3E}">
        <p14:creationId xmlns:p14="http://schemas.microsoft.com/office/powerpoint/2010/main" val="4182471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fr-FR" sz="1100" b="1"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6"/>
              <a:tabLst/>
              <a:defRPr/>
            </a:pPr>
            <a:r>
              <a:rPr lang="fr-FR" sz="1100" b="1" kern="1200" dirty="0">
                <a:solidFill>
                  <a:schemeClr val="tx1"/>
                </a:solidFill>
                <a:effectLst/>
                <a:latin typeface="+mn-lt"/>
                <a:ea typeface="+mn-ea"/>
                <a:cs typeface="+mn-cs"/>
              </a:rPr>
              <a:t>Surveillance détaillée </a:t>
            </a:r>
            <a:r>
              <a:rPr lang="fr-FR" sz="1100" b="0" kern="1200" dirty="0">
                <a:solidFill>
                  <a:schemeClr val="tx1"/>
                </a:solidFill>
                <a:effectLst/>
                <a:latin typeface="+mn-lt"/>
                <a:ea typeface="+mn-ea"/>
                <a:cs typeface="+mn-cs"/>
              </a:rPr>
              <a:t>– afin d’optimiser votre système il est important d’utiliser l’</a:t>
            </a:r>
            <a:r>
              <a:rPr lang="fr-FR" sz="1100" b="0" kern="1200" dirty="0" err="1">
                <a:solidFill>
                  <a:schemeClr val="tx1"/>
                </a:solidFill>
                <a:effectLst/>
                <a:latin typeface="+mn-lt"/>
                <a:ea typeface="+mn-ea"/>
                <a:cs typeface="+mn-cs"/>
              </a:rPr>
              <a:t>otil</a:t>
            </a:r>
            <a:r>
              <a:rPr lang="fr-FR" sz="1100" b="0" kern="1200" dirty="0">
                <a:solidFill>
                  <a:schemeClr val="tx1"/>
                </a:solidFill>
                <a:effectLst/>
                <a:latin typeface="+mn-lt"/>
                <a:ea typeface="+mn-ea"/>
                <a:cs typeface="+mn-cs"/>
              </a:rPr>
              <a:t> de monitoring Amazon </a:t>
            </a:r>
            <a:r>
              <a:rPr lang="fr-FR" sz="1100" b="0" kern="1200" dirty="0" err="1">
                <a:solidFill>
                  <a:schemeClr val="tx1"/>
                </a:solidFill>
                <a:effectLst/>
                <a:latin typeface="+mn-lt"/>
                <a:ea typeface="+mn-ea"/>
                <a:cs typeface="+mn-cs"/>
              </a:rPr>
              <a:t>CloudWatch</a:t>
            </a:r>
            <a:r>
              <a:rPr lang="fr-FR" sz="1100" b="0" kern="1200" dirty="0">
                <a:solidFill>
                  <a:schemeClr val="tx1"/>
                </a:solidFill>
                <a:effectLst/>
                <a:latin typeface="+mn-lt"/>
                <a:ea typeface="+mn-ea"/>
                <a:cs typeface="+mn-cs"/>
              </a:rPr>
              <a:t> de AWS qui permet de surveiller vos instances Amazon EC2. Par défaut, la surveillance de base est activée (et disponible sans frais supplémentaires) ; cependant, pour un tarif mensuel fixe, vous pouvez opter pour un suivi détaillé, qui comprend sept métriques présélectionnées enregistrées une fois par minute. il faut donc veiller à prendre en compte la facturation liée à ce service lors de votre estimation de cout si jamais ce dernier devra activé dans votre infra.</a:t>
            </a:r>
            <a:endParaRPr lang="en-US" b="0" dirty="0"/>
          </a:p>
          <a:p>
            <a:endParaRPr lang="en-US" dirty="0"/>
          </a:p>
        </p:txBody>
      </p:sp>
    </p:spTree>
    <p:extLst>
      <p:ext uri="{BB962C8B-B14F-4D97-AF65-F5344CB8AC3E}">
        <p14:creationId xmlns:p14="http://schemas.microsoft.com/office/powerpoint/2010/main" val="14723352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7"/>
              <a:tabLst/>
              <a:defRPr/>
            </a:pPr>
            <a:r>
              <a:rPr lang="fr-FR" sz="1100" b="1" kern="1200" dirty="0">
                <a:solidFill>
                  <a:schemeClr val="tx1"/>
                </a:solidFill>
                <a:effectLst/>
                <a:latin typeface="+mn-lt"/>
                <a:ea typeface="+mn-ea"/>
                <a:cs typeface="+mn-cs"/>
              </a:rPr>
              <a:t>Auto </a:t>
            </a:r>
            <a:r>
              <a:rPr lang="fr-FR" sz="1100" b="1" kern="1200" dirty="0" err="1">
                <a:solidFill>
                  <a:schemeClr val="tx1"/>
                </a:solidFill>
                <a:effectLst/>
                <a:latin typeface="+mn-lt"/>
                <a:ea typeface="+mn-ea"/>
                <a:cs typeface="+mn-cs"/>
              </a:rPr>
              <a:t>Scaling</a:t>
            </a:r>
            <a:r>
              <a:rPr lang="fr-FR" sz="1100" b="0" kern="1200" dirty="0">
                <a:solidFill>
                  <a:schemeClr val="tx1"/>
                </a:solidFill>
                <a:effectLst/>
                <a:latin typeface="+mn-lt"/>
                <a:ea typeface="+mn-ea"/>
                <a:cs typeface="+mn-cs"/>
              </a:rPr>
              <a:t> ajuste automatiquement le nombre d'instances Amazon EC2 dans votre déploiement en fonction des conditions que vous définissez. Ce service est disponible sans frais supplémentaires au-delà des frais d'Amazon </a:t>
            </a:r>
            <a:r>
              <a:rPr lang="fr-FR" sz="1100" b="0" kern="1200" dirty="0" err="1">
                <a:solidFill>
                  <a:schemeClr val="tx1"/>
                </a:solidFill>
                <a:effectLst/>
                <a:latin typeface="+mn-lt"/>
                <a:ea typeface="+mn-ea"/>
                <a:cs typeface="+mn-cs"/>
              </a:rPr>
              <a:t>CloudWatch</a:t>
            </a:r>
            <a:r>
              <a:rPr lang="fr-FR" sz="1100" b="0" kern="1200" dirty="0">
                <a:solidFill>
                  <a:schemeClr val="tx1"/>
                </a:solidFill>
                <a:effectLst/>
                <a:latin typeface="+mn-lt"/>
                <a:ea typeface="+mn-ea"/>
                <a:cs typeface="+mn-cs"/>
              </a:rPr>
              <a:t> ou des ressources que vous consommerez lors de l’évolutivité de votre système.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7"/>
              <a:tabLst/>
              <a:defRPr/>
            </a:pPr>
            <a:endParaRPr lang="fr-FR" sz="1100" b="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7"/>
              <a:tabLst/>
              <a:defRPr/>
            </a:pPr>
            <a:r>
              <a:rPr lang="fr-FR" sz="1100" b="1" kern="1200" dirty="0">
                <a:solidFill>
                  <a:schemeClr val="tx1"/>
                </a:solidFill>
                <a:effectLst/>
                <a:latin typeface="+mn-lt"/>
                <a:ea typeface="+mn-ea"/>
                <a:cs typeface="+mn-cs"/>
              </a:rPr>
              <a:t>Adresses IP Elastic </a:t>
            </a:r>
            <a:r>
              <a:rPr lang="fr-FR" sz="1100" b="0" kern="1200" dirty="0">
                <a:solidFill>
                  <a:schemeClr val="tx1"/>
                </a:solidFill>
                <a:effectLst/>
                <a:latin typeface="+mn-lt"/>
                <a:ea typeface="+mn-ea"/>
                <a:cs typeface="+mn-cs"/>
              </a:rPr>
              <a:t>– Vous pouvez avoir une adresse IP Elastic (EIP) associée à une instance en cours d'exécution sans frais. Prendre en compte lors de votre estimation qu’aucun frais ne vous sont chargés pour l’allocation d’une adresse IP publique à votre instance</a:t>
            </a:r>
            <a:endParaRPr lang="en-US" b="0" dirty="0"/>
          </a:p>
        </p:txBody>
      </p:sp>
    </p:spTree>
    <p:extLst>
      <p:ext uri="{BB962C8B-B14F-4D97-AF65-F5344CB8AC3E}">
        <p14:creationId xmlns:p14="http://schemas.microsoft.com/office/powerpoint/2010/main" val="23962139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228600" lvl="0" indent="-228600">
              <a:buFont typeface="+mj-lt"/>
              <a:buAutoNum type="arabicPeriod" startAt="9"/>
            </a:pPr>
            <a:r>
              <a:rPr lang="fr-FR" sz="1100" b="1" kern="1200" dirty="0">
                <a:solidFill>
                  <a:schemeClr val="tx1"/>
                </a:solidFill>
                <a:effectLst/>
                <a:latin typeface="+mn-lt"/>
                <a:ea typeface="+mn-ea"/>
                <a:cs typeface="+mn-cs"/>
              </a:rPr>
              <a:t>Systèmes d'exploitation et packages logiciels </a:t>
            </a:r>
            <a:r>
              <a:rPr lang="fr-FR" sz="1100" b="0" kern="1200" dirty="0">
                <a:solidFill>
                  <a:schemeClr val="tx1"/>
                </a:solidFill>
                <a:effectLst/>
                <a:latin typeface="+mn-lt"/>
                <a:ea typeface="+mn-ea"/>
                <a:cs typeface="+mn-cs"/>
              </a:rPr>
              <a:t>- Les prix des systèmes d'exploitation sont inclus dans les prix des instances. En effet AWS vous a facilité la tâche et s'est associé à Microsoft, IBM et plusieurs autres fournisseurs pour simplifier l'exécution de certains packages logiciels commerciaux exécutés sur vos instances Amazon EC2 (par exemple, Microsoft SQL Server sous Windows, IBM Software). Pour les packages logiciels commerciaux qu'AWS ne fournit pas, tels que les systèmes d'exploitation non standard, les applications Oracle, les applications Windows Server telles que Microsoft SharePoint et Microsoft Exchange, vous devez obtenir une licence auprès des fournisseurs. </a:t>
            </a:r>
            <a:endParaRPr lang="en-US" b="0" dirty="0"/>
          </a:p>
        </p:txBody>
      </p:sp>
    </p:spTree>
    <p:extLst>
      <p:ext uri="{BB962C8B-B14F-4D97-AF65-F5344CB8AC3E}">
        <p14:creationId xmlns:p14="http://schemas.microsoft.com/office/powerpoint/2010/main" val="7272301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r>
              <a:rPr lang="fr-FR" sz="1100" kern="1200" dirty="0">
                <a:solidFill>
                  <a:schemeClr val="tx1"/>
                </a:solidFill>
                <a:effectLst/>
                <a:ea typeface="+mn-ea"/>
              </a:rPr>
              <a:t>En résumé, </a:t>
            </a:r>
          </a:p>
          <a:p>
            <a:r>
              <a:rPr lang="fr-FR" sz="1100" kern="1200" dirty="0">
                <a:solidFill>
                  <a:schemeClr val="tx1"/>
                </a:solidFill>
                <a:effectLst/>
                <a:ea typeface="+mn-ea"/>
              </a:rPr>
              <a:t>Nous avons vu que Amazon EC2 signifie Amazon Elastic Compute Cloud, et est en </a:t>
            </a:r>
            <a:r>
              <a:rPr lang="fr-FR" sz="1100" kern="1200" dirty="0" err="1">
                <a:solidFill>
                  <a:schemeClr val="tx1"/>
                </a:solidFill>
                <a:effectLst/>
                <a:ea typeface="+mn-ea"/>
              </a:rPr>
              <a:t>quelquesorte</a:t>
            </a:r>
            <a:r>
              <a:rPr lang="fr-FR" sz="1100" kern="1200" dirty="0">
                <a:solidFill>
                  <a:schemeClr val="tx1"/>
                </a:solidFill>
                <a:effectLst/>
                <a:ea typeface="+mn-ea"/>
              </a:rPr>
              <a:t> un ordinateur dans le cloud capable de faire pratiquement tout ce que l’on fait avec un serveur physique.</a:t>
            </a:r>
          </a:p>
          <a:p>
            <a:endParaRPr lang="fr-FR" sz="1100" kern="1200" dirty="0">
              <a:solidFill>
                <a:schemeClr val="tx1"/>
              </a:solidFill>
              <a:effectLst/>
              <a:ea typeface="+mn-ea"/>
            </a:endParaRPr>
          </a:p>
          <a:p>
            <a:r>
              <a:rPr lang="fr-FR" sz="1100" kern="1200" dirty="0">
                <a:solidFill>
                  <a:schemeClr val="tx1"/>
                </a:solidFill>
                <a:effectLst/>
                <a:ea typeface="+mn-ea"/>
              </a:rPr>
              <a:t>On a également vu que Amazon EC2 prend en charge la plupart des systèmes d'exploitation; que Amazon EC2 est évolutif  et que l’on peut lancer une seule instance ou alors une flotte d'instances et les résilier lorsqu'elles ne sont plus nécessaires.</a:t>
            </a:r>
          </a:p>
          <a:p>
            <a:endParaRPr lang="fr-FR" sz="1100" kern="1200" dirty="0">
              <a:solidFill>
                <a:schemeClr val="tx1"/>
              </a:solidFill>
              <a:effectLst/>
              <a:ea typeface="+mn-ea"/>
            </a:endParaRPr>
          </a:p>
          <a:p>
            <a:r>
              <a:rPr lang="fr-FR" sz="1100" kern="1200" dirty="0">
                <a:solidFill>
                  <a:schemeClr val="tx1"/>
                </a:solidFill>
                <a:effectLst/>
                <a:ea typeface="+mn-ea"/>
              </a:rPr>
              <a:t>Il est possible de choisir son type d’instance fonction de son besoin variant suivant les caractéristiques du processeur, de la mémoire, du stockage, de la capacité réseau, ou des puissances graphiques.</a:t>
            </a:r>
          </a:p>
          <a:p>
            <a:r>
              <a:rPr lang="fr-FR" sz="1100" kern="1200" dirty="0">
                <a:solidFill>
                  <a:schemeClr val="tx1"/>
                </a:solidFill>
                <a:effectLst/>
                <a:ea typeface="+mn-ea"/>
              </a:rPr>
              <a:t>Pour terminer nous avons vu que Amazon Ec2 propose quatre type de facturation de ses instances: à la demande, instances </a:t>
            </a:r>
            <a:r>
              <a:rPr lang="fr-FR" sz="1100" kern="1200" dirty="0" err="1">
                <a:solidFill>
                  <a:schemeClr val="tx1"/>
                </a:solidFill>
                <a:effectLst/>
                <a:ea typeface="+mn-ea"/>
              </a:rPr>
              <a:t>reservées</a:t>
            </a:r>
            <a:r>
              <a:rPr lang="fr-FR" sz="1100" kern="1200" dirty="0">
                <a:solidFill>
                  <a:schemeClr val="tx1"/>
                </a:solidFill>
                <a:effectLst/>
                <a:ea typeface="+mn-ea"/>
              </a:rPr>
              <a:t>, instances ponctuelles (spot instances) ou hôtes dédiés (</a:t>
            </a:r>
            <a:r>
              <a:rPr lang="fr-FR" sz="1100" kern="1200" dirty="0" err="1">
                <a:solidFill>
                  <a:schemeClr val="tx1"/>
                </a:solidFill>
                <a:effectLst/>
                <a:ea typeface="+mn-ea"/>
              </a:rPr>
              <a:t>dedicated</a:t>
            </a:r>
            <a:r>
              <a:rPr lang="fr-FR" sz="1100" kern="1200" dirty="0">
                <a:solidFill>
                  <a:schemeClr val="tx1"/>
                </a:solidFill>
                <a:effectLst/>
                <a:ea typeface="+mn-ea"/>
              </a:rPr>
              <a:t> host).</a:t>
            </a:r>
          </a:p>
          <a:p>
            <a:endParaRPr lang="en-US" sz="1100" kern="1200" dirty="0">
              <a:solidFill>
                <a:schemeClr val="tx1"/>
              </a:solidFill>
              <a:effectLst/>
              <a:ea typeface="+mn-ea"/>
            </a:endParaRPr>
          </a:p>
        </p:txBody>
      </p:sp>
    </p:spTree>
    <p:extLst>
      <p:ext uri="{BB962C8B-B14F-4D97-AF65-F5344CB8AC3E}">
        <p14:creationId xmlns:p14="http://schemas.microsoft.com/office/powerpoint/2010/main" val="7335484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ea typeface="+mn-ea"/>
                <a:cs typeface="+mn-cs"/>
              </a:rPr>
              <a:t>One of the most common</a:t>
            </a:r>
            <a:r>
              <a:rPr lang="en-US" sz="1100" kern="1200" baseline="0" dirty="0">
                <a:solidFill>
                  <a:schemeClr val="tx1"/>
                </a:solidFill>
                <a:effectLst/>
                <a:ea typeface="+mn-ea"/>
                <a:cs typeface="+mn-cs"/>
              </a:rPr>
              <a:t> reasons to move into the cloud is to </a:t>
            </a:r>
            <a:r>
              <a:rPr lang="en-US" sz="1100" b="1" kern="1200" baseline="0" dirty="0">
                <a:solidFill>
                  <a:schemeClr val="tx1"/>
                </a:solidFill>
                <a:effectLst/>
                <a:ea typeface="+mn-ea"/>
                <a:cs typeface="+mn-cs"/>
              </a:rPr>
              <a:t>reduce costs</a:t>
            </a:r>
            <a:r>
              <a:rPr lang="en-US" sz="1100" kern="1200" baseline="0" dirty="0">
                <a:solidFill>
                  <a:schemeClr val="tx1"/>
                </a:solidFill>
                <a:effectLst/>
                <a:ea typeface="+mn-ea"/>
                <a:cs typeface="+mn-cs"/>
              </a:rPr>
              <a:t>. In </a:t>
            </a:r>
            <a:r>
              <a:rPr lang="en-US" sz="1100" dirty="0">
                <a:cs typeface="Arial"/>
              </a:rPr>
              <a:t>Part 3: </a:t>
            </a:r>
            <a:r>
              <a:rPr lang="en-US" sz="1100" dirty="0"/>
              <a:t>Cost Optimization, using Amazon EC2 as our example, we will review important cost optimization elements.</a:t>
            </a:r>
          </a:p>
          <a:p>
            <a:endParaRPr lang="en-US" dirty="0"/>
          </a:p>
        </p:txBody>
      </p:sp>
    </p:spTree>
    <p:extLst>
      <p:ext uri="{BB962C8B-B14F-4D97-AF65-F5344CB8AC3E}">
        <p14:creationId xmlns:p14="http://schemas.microsoft.com/office/powerpoint/2010/main" val="19178791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kern="1200" baseline="0" dirty="0">
                <a:solidFill>
                  <a:schemeClr val="tx1"/>
                </a:solidFill>
                <a:effectLst/>
                <a:latin typeface="+mn-lt"/>
                <a:ea typeface="+mn-ea"/>
                <a:cs typeface="+mn-cs"/>
              </a:rPr>
              <a:t>Réduire les coûts c’est en effet optimiser les dépenses et ne payer que ce dont on en a avez besoin et uniquement quand on en a besoin. </a:t>
            </a:r>
          </a:p>
          <a:p>
            <a:r>
              <a:rPr lang="fr-FR" sz="1100" kern="1200" baseline="0" dirty="0">
                <a:solidFill>
                  <a:schemeClr val="tx1"/>
                </a:solidFill>
                <a:effectLst/>
                <a:latin typeface="+mn-lt"/>
                <a:ea typeface="+mn-ea"/>
                <a:cs typeface="+mn-cs"/>
              </a:rPr>
              <a:t>Il est très utile ou important de savoir optimiser les couts dans le cloud, car lorsque vous optimisez les coûts vous pouvez aider votre entreprise à tirer le meilleur parti de vos investissements en répondant à ses besoins tout en utilisant les options les plus économiques.</a:t>
            </a:r>
          </a:p>
        </p:txBody>
      </p:sp>
    </p:spTree>
    <p:extLst>
      <p:ext uri="{BB962C8B-B14F-4D97-AF65-F5344CB8AC3E}">
        <p14:creationId xmlns:p14="http://schemas.microsoft.com/office/powerpoint/2010/main" val="30030117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kern="1200" dirty="0">
                <a:solidFill>
                  <a:schemeClr val="tx1"/>
                </a:solidFill>
                <a:effectLst/>
                <a:latin typeface="+mn-lt"/>
                <a:ea typeface="+mn-ea"/>
                <a:cs typeface="+mn-cs"/>
              </a:rPr>
              <a:t>Pour optimiser les coûts, vous devez prendre en compte quatre piliers principaux qui sont :</a:t>
            </a:r>
          </a:p>
          <a:p>
            <a:endParaRPr lang="fr-FR" sz="1100" kern="1200" dirty="0">
              <a:solidFill>
                <a:schemeClr val="tx1"/>
              </a:solidFill>
              <a:effectLst/>
              <a:latin typeface="+mn-lt"/>
              <a:ea typeface="+mn-ea"/>
              <a:cs typeface="+mn-cs"/>
            </a:endParaRPr>
          </a:p>
          <a:p>
            <a:pPr marL="171450" indent="-171450">
              <a:buFontTx/>
              <a:buChar char="-"/>
            </a:pPr>
            <a:r>
              <a:rPr lang="fr-FR" sz="1100" kern="1200" dirty="0">
                <a:solidFill>
                  <a:schemeClr val="tx1"/>
                </a:solidFill>
                <a:effectLst/>
                <a:latin typeface="+mn-lt"/>
                <a:ea typeface="+mn-ea"/>
                <a:cs typeface="+mn-cs"/>
              </a:rPr>
              <a:t>Dimensionnement correct - Choisissez le bon équilibre de types d'instances</a:t>
            </a:r>
          </a:p>
          <a:p>
            <a:pPr marL="0" indent="0">
              <a:buFontTx/>
              <a:buNone/>
            </a:pPr>
            <a:endParaRPr lang="fr-FR" sz="1100" kern="1200" dirty="0">
              <a:solidFill>
                <a:schemeClr val="tx1"/>
              </a:solidFill>
              <a:effectLst/>
              <a:latin typeface="+mn-lt"/>
              <a:ea typeface="+mn-ea"/>
              <a:cs typeface="+mn-cs"/>
            </a:endParaRPr>
          </a:p>
          <a:p>
            <a:pPr marL="171450" indent="-171450">
              <a:buFontTx/>
              <a:buChar char="-"/>
            </a:pPr>
            <a:r>
              <a:rPr lang="fr-FR" sz="1100" kern="1200" dirty="0">
                <a:solidFill>
                  <a:schemeClr val="tx1"/>
                </a:solidFill>
                <a:effectLst/>
                <a:latin typeface="+mn-lt"/>
                <a:ea typeface="+mn-ea"/>
                <a:cs typeface="+mn-cs"/>
              </a:rPr>
              <a:t>L’utilisation d’instances réservées : tirez parti des instances réservées lorsque vous avez des charges de travail à long terme avec des modèles d'utilisation prévisibles</a:t>
            </a:r>
          </a:p>
          <a:p>
            <a:pPr marL="0" indent="0">
              <a:buFontTx/>
              <a:buNone/>
            </a:pPr>
            <a:endParaRPr lang="fr-FR" sz="1100" kern="1200" dirty="0">
              <a:solidFill>
                <a:schemeClr val="tx1"/>
              </a:solidFill>
              <a:effectLst/>
              <a:latin typeface="+mn-lt"/>
              <a:ea typeface="+mn-ea"/>
              <a:cs typeface="+mn-cs"/>
            </a:endParaRPr>
          </a:p>
          <a:p>
            <a:pPr marL="171450" indent="-171450">
              <a:buFontTx/>
              <a:buChar char="-"/>
            </a:pPr>
            <a:r>
              <a:rPr lang="fr-FR" sz="1100" kern="1200" dirty="0">
                <a:solidFill>
                  <a:schemeClr val="tx1"/>
                </a:solidFill>
                <a:effectLst/>
                <a:latin typeface="+mn-lt"/>
                <a:ea typeface="+mn-ea"/>
                <a:cs typeface="+mn-cs"/>
              </a:rPr>
              <a:t>Élasticité - Augmentez l'élasticité à l'aide de la mise à l'échelle automatique (</a:t>
            </a:r>
            <a:r>
              <a:rPr lang="fr-FR" sz="1100" kern="1200" dirty="0" err="1">
                <a:solidFill>
                  <a:schemeClr val="tx1"/>
                </a:solidFill>
                <a:effectLst/>
                <a:latin typeface="+mn-lt"/>
                <a:ea typeface="+mn-ea"/>
                <a:cs typeface="+mn-cs"/>
              </a:rPr>
              <a:t>Automatic</a:t>
            </a:r>
            <a:r>
              <a:rPr lang="fr-FR" sz="1100" kern="1200" dirty="0">
                <a:solidFill>
                  <a:schemeClr val="tx1"/>
                </a:solidFill>
                <a:effectLst/>
                <a:latin typeface="+mn-lt"/>
                <a:ea typeface="+mn-ea"/>
                <a:cs typeface="+mn-cs"/>
              </a:rPr>
              <a:t> </a:t>
            </a:r>
            <a:r>
              <a:rPr lang="fr-FR" sz="1100" kern="1200" dirty="0" err="1">
                <a:solidFill>
                  <a:schemeClr val="tx1"/>
                </a:solidFill>
                <a:effectLst/>
                <a:latin typeface="+mn-lt"/>
                <a:ea typeface="+mn-ea"/>
                <a:cs typeface="+mn-cs"/>
              </a:rPr>
              <a:t>scaling</a:t>
            </a:r>
            <a:r>
              <a:rPr lang="fr-FR" sz="1100" kern="1200" dirty="0">
                <a:solidFill>
                  <a:schemeClr val="tx1"/>
                </a:solidFill>
                <a:effectLst/>
                <a:latin typeface="+mn-lt"/>
                <a:ea typeface="+mn-ea"/>
                <a:cs typeface="+mn-cs"/>
              </a:rPr>
              <a:t>)</a:t>
            </a:r>
          </a:p>
          <a:p>
            <a:pPr marL="0" indent="0">
              <a:buFontTx/>
              <a:buNone/>
            </a:pPr>
            <a:endParaRPr lang="fr-FR" sz="1100" kern="1200" dirty="0">
              <a:solidFill>
                <a:schemeClr val="tx1"/>
              </a:solidFill>
              <a:effectLst/>
              <a:latin typeface="+mn-lt"/>
              <a:ea typeface="+mn-ea"/>
              <a:cs typeface="+mn-cs"/>
            </a:endParaRPr>
          </a:p>
          <a:p>
            <a:pPr marL="171450" indent="-171450">
              <a:buFontTx/>
              <a:buChar char="-"/>
            </a:pPr>
            <a:r>
              <a:rPr lang="fr-FR" sz="1100" kern="1200" dirty="0">
                <a:solidFill>
                  <a:schemeClr val="tx1"/>
                </a:solidFill>
                <a:effectLst/>
                <a:latin typeface="+mn-lt"/>
                <a:ea typeface="+mn-ea"/>
                <a:cs typeface="+mn-cs"/>
              </a:rPr>
              <a:t>Surveiller et améliorer - Surveillez en mesurant et en analysant votre système. Améliorez-vous continuellement et ajustez-vous au fur et à mesure.</a:t>
            </a:r>
          </a:p>
          <a:p>
            <a:pPr marL="0" indent="0">
              <a:buFontTx/>
              <a:buNone/>
            </a:pPr>
            <a:endParaRPr lang="fr-FR"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5849353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kern="1200" dirty="0">
                <a:solidFill>
                  <a:schemeClr val="tx1"/>
                </a:solidFill>
                <a:effectLst/>
                <a:latin typeface="+mn-lt"/>
                <a:ea typeface="+mn-ea"/>
                <a:cs typeface="+mn-cs"/>
              </a:rPr>
              <a:t>AWS recommande d’utiliser les ressources en ligne pour vous aider à réduire les coûts, augmenter les performances et améliorer la sécurité en optimisant votre environnement AWS telles que</a:t>
            </a:r>
            <a:r>
              <a:rPr lang="fr-FR" sz="1100" dirty="0">
                <a:effectLst/>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10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100" b="1" dirty="0">
                <a:effectLst/>
              </a:rPr>
              <a:t>AWS </a:t>
            </a:r>
            <a:r>
              <a:rPr lang="fr-FR" sz="1100" b="1" dirty="0" err="1">
                <a:effectLst/>
              </a:rPr>
              <a:t>Trusted</a:t>
            </a:r>
            <a:r>
              <a:rPr lang="fr-FR" sz="1100" b="1" dirty="0">
                <a:effectLst/>
              </a:rPr>
              <a:t> Advisor </a:t>
            </a:r>
            <a:r>
              <a:rPr lang="fr-FR" sz="1100" dirty="0">
                <a:effectLst/>
              </a:rPr>
              <a:t>fournit des conseils en temps réel pour vous aider à provisionner vos ressources conformément aux bonnes pratiques AWS. Pour en savoir plus sur AWS </a:t>
            </a:r>
            <a:r>
              <a:rPr lang="fr-FR" sz="1100" dirty="0" err="1">
                <a:effectLst/>
              </a:rPr>
              <a:t>Trusted</a:t>
            </a:r>
            <a:r>
              <a:rPr lang="fr-FR" sz="1100" dirty="0">
                <a:effectLst/>
              </a:rPr>
              <a:t> Advisor, sélectionnez le lien. http://aws.amazon.com/premiumsupport/trustedadvisor.</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10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100" b="1" dirty="0">
                <a:effectLst/>
              </a:rPr>
              <a:t>AWS Cost Explorer </a:t>
            </a:r>
            <a:r>
              <a:rPr lang="fr-FR" sz="1100" dirty="0">
                <a:effectLst/>
              </a:rPr>
              <a:t>est un outil gratuit que vous pouvez utiliser pour afficher des graphiques de vos coûts (également appelés données de dépenses) pour les 13 derniers mois au maximum, et prévoir combien vous êtes susceptible de dépenser pour les trois prochains mois. Vous pouvez utiliser Cost Explorer pour voir les modèles de vos dépenses en ressources AWS au fil du temps, identifier les domaines qui nécessitent une enquête plus approfondie et voir les tendances que vous pouvez utiliser pour comprendre vos coûts. Vous pouvez également spécifier des plages de temps pour les données que vous souhaitez voir, et vous pouvez afficher les données de temps par jour ou par mois. Pour en savoir plus sur AWS Cost Explorer, sélectionnez le lien. http://aws.amazon.com/aws-cost-management/aws-cost-explorer.</a:t>
            </a:r>
            <a:endParaRPr lang="en-US" sz="1100" dirty="0"/>
          </a:p>
        </p:txBody>
      </p:sp>
    </p:spTree>
    <p:extLst>
      <p:ext uri="{BB962C8B-B14F-4D97-AF65-F5344CB8AC3E}">
        <p14:creationId xmlns:p14="http://schemas.microsoft.com/office/powerpoint/2010/main" val="25394397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dirty="0"/>
              <a:t>L'optimisation des coûts est un processus continu et interdépendant.</a:t>
            </a:r>
          </a:p>
          <a:p>
            <a:r>
              <a:rPr lang="fr-FR" sz="1100" dirty="0"/>
              <a:t>Sélectionnez les modèles de tarification appropriés (types d'instances) et exploitez les instances réservées (IR) en fonction des besoins de votre entreprise.</a:t>
            </a:r>
          </a:p>
          <a:p>
            <a:r>
              <a:rPr lang="fr-FR" sz="1100" dirty="0"/>
              <a:t>Augmentez votre élasticité en utilisant la mise à l'échelle automatique et en désactivant les instances hors production.</a:t>
            </a:r>
          </a:p>
          <a:p>
            <a:r>
              <a:rPr lang="fr-FR" sz="1100" dirty="0"/>
              <a:t>Tirez parti des outils AWS pour analyser, surveiller et améliorer vos coûts.</a:t>
            </a:r>
            <a:endParaRPr lang="en-US" sz="1100" kern="1200" baseline="0" dirty="0">
              <a:solidFill>
                <a:schemeClr val="tx1"/>
              </a:solidFill>
              <a:effectLst/>
              <a:latin typeface="+mn-lt"/>
              <a:ea typeface="+mn-ea"/>
              <a:cs typeface="+mn-cs"/>
            </a:endParaRPr>
          </a:p>
        </p:txBody>
      </p:sp>
    </p:spTree>
    <p:extLst>
      <p:ext uri="{BB962C8B-B14F-4D97-AF65-F5344CB8AC3E}">
        <p14:creationId xmlns:p14="http://schemas.microsoft.com/office/powerpoint/2010/main" val="1251450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b="1" kern="1200" dirty="0">
                <a:solidFill>
                  <a:schemeClr val="tx1"/>
                </a:solidFill>
                <a:effectLst/>
                <a:latin typeface="+mn-lt"/>
                <a:ea typeface="+mn-ea"/>
                <a:cs typeface="+mn-cs"/>
              </a:rPr>
              <a:t>Présentation de la partie 1 </a:t>
            </a:r>
            <a:r>
              <a:rPr lang="fr-FR" sz="1100" kern="1200" dirty="0">
                <a:solidFill>
                  <a:schemeClr val="tx1"/>
                </a:solidFill>
                <a:effectLst/>
                <a:latin typeface="+mn-lt"/>
                <a:ea typeface="+mn-ea"/>
                <a:cs typeface="+mn-cs"/>
              </a:rPr>
              <a:t>: Présentation des services de calcul.</a:t>
            </a:r>
          </a:p>
          <a:p>
            <a:r>
              <a:rPr lang="fr-FR" sz="1100" kern="1200" dirty="0">
                <a:solidFill>
                  <a:schemeClr val="tx1"/>
                </a:solidFill>
                <a:effectLst/>
                <a:latin typeface="+mn-lt"/>
                <a:ea typeface="+mn-ea"/>
                <a:cs typeface="+mn-cs"/>
              </a:rPr>
              <a:t>Comme on l’a vu précédemment, l'exécution de serveurs On-</a:t>
            </a:r>
            <a:r>
              <a:rPr lang="fr-FR" sz="1100" kern="1200" dirty="0" err="1">
                <a:solidFill>
                  <a:schemeClr val="tx1"/>
                </a:solidFill>
                <a:effectLst/>
                <a:latin typeface="+mn-lt"/>
                <a:ea typeface="+mn-ea"/>
                <a:cs typeface="+mn-cs"/>
              </a:rPr>
              <a:t>premises</a:t>
            </a:r>
            <a:r>
              <a:rPr lang="fr-FR" sz="1100" kern="1200" dirty="0">
                <a:solidFill>
                  <a:schemeClr val="tx1"/>
                </a:solidFill>
                <a:effectLst/>
                <a:latin typeface="+mn-lt"/>
                <a:ea typeface="+mn-ea"/>
                <a:cs typeface="+mn-cs"/>
              </a:rPr>
              <a:t> est en effet très coûteuse. Le matériel doit être acheté, souvent en fonction des plans du projet plutôt que de la réalité de l'utilisation. Les datacenters sont en effet coûteux à construire, à doter en personnel et à entretenir. Vous devez provisionner des ressources pour le pire des cas. Les serveurs doivent être capables de gérer les pics de trafic et les événements. Une fois les datacenters locaux construits, vous avez souvent une capacité inutilisée.</a:t>
            </a:r>
          </a:p>
          <a:p>
            <a:endParaRPr lang="fr-FR" sz="1100" kern="1200" dirty="0">
              <a:solidFill>
                <a:schemeClr val="tx1"/>
              </a:solidFill>
              <a:effectLst/>
              <a:latin typeface="+mn-lt"/>
              <a:ea typeface="+mn-ea"/>
              <a:cs typeface="+mn-cs"/>
            </a:endParaRPr>
          </a:p>
          <a:p>
            <a:r>
              <a:rPr lang="fr-FR" sz="1100" kern="1200" dirty="0">
                <a:solidFill>
                  <a:schemeClr val="tx1"/>
                </a:solidFill>
                <a:effectLst/>
                <a:latin typeface="+mn-lt"/>
                <a:ea typeface="+mn-ea"/>
                <a:cs typeface="+mn-cs"/>
              </a:rPr>
              <a:t>C’est là qu’intervient AWS à travers ses services qui offrent flexibilité et rentabilité. Avec AWS, vous pouvez adapter vos besoins de calcul à votre charge de travail. L'évolutivité est intégrée aux services de calcul de AWS de telle sorte que, à mesure que la demande augmente, vos ressources augmentent également et lorsque la demande baisse, par exemple la nuit ou le week-end, vos ressources baissent également et vous pouvez ainsi réduire votre budget pour économiser de l'argent et des ressources. Vous n'avez pas besoin de payer pour ce que vous n'utilisez pas.</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9370545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Please review the Amazon EC2 demonstration: EC2 Console Demo, located in the learning management system.</a:t>
            </a:r>
          </a:p>
        </p:txBody>
      </p:sp>
    </p:spTree>
    <p:extLst>
      <p:ext uri="{BB962C8B-B14F-4D97-AF65-F5344CB8AC3E}">
        <p14:creationId xmlns:p14="http://schemas.microsoft.com/office/powerpoint/2010/main" val="16743637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Part 4: AWS Lambda.</a:t>
            </a:r>
          </a:p>
          <a:p>
            <a:endParaRPr lang="en-US" sz="1100" dirty="0"/>
          </a:p>
          <a:p>
            <a:r>
              <a:rPr lang="en-US" sz="1100" dirty="0"/>
              <a:t>Let’s look another compute service, AWS Lambda, an event-driven serverless compute service. </a:t>
            </a:r>
            <a:r>
              <a:rPr lang="en-US" sz="1100" b="0" i="0" kern="1200" dirty="0">
                <a:solidFill>
                  <a:schemeClr val="tx1"/>
                </a:solidFill>
                <a:effectLst/>
                <a:latin typeface="+mn-lt"/>
                <a:ea typeface="+mn-ea"/>
                <a:cs typeface="+mn-cs"/>
              </a:rPr>
              <a:t>Lambda lets you run code without provisioning or managing servers. You pay only for the compute time you consume - there is no charge when your code is not running.</a:t>
            </a:r>
          </a:p>
        </p:txBody>
      </p:sp>
    </p:spTree>
    <p:extLst>
      <p:ext uri="{BB962C8B-B14F-4D97-AF65-F5344CB8AC3E}">
        <p14:creationId xmlns:p14="http://schemas.microsoft.com/office/powerpoint/2010/main" val="4149805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r>
              <a:rPr lang="fr-FR" sz="1100" dirty="0"/>
              <a:t>AWS Lambda propose des services de calcul serveur ou serverless entièrement gérés qui n'exécutent votre code qu'en cas de besoin et s'adaptent automatiquement à des milliers de requêtes par seconde.</a:t>
            </a:r>
          </a:p>
          <a:p>
            <a:endParaRPr lang="fr-FR" sz="1100" dirty="0"/>
          </a:p>
          <a:p>
            <a:r>
              <a:rPr lang="fr-FR" sz="1600" b="0" i="0" dirty="0">
                <a:solidFill>
                  <a:srgbClr val="383736"/>
                </a:solidFill>
                <a:effectLst/>
                <a:latin typeface="Source Sans Pro" panose="020B0503030403020204" pitchFamily="34" charset="0"/>
              </a:rPr>
              <a:t>L’architecture serverless est un modèle dans lequel le fournisseur de services cloud (AWS, Azure ou Google Cloud) est responsable de l’exécution d’un morceau de code en allouant de manière dynamique les ressources. Et il ne facture que la quantité de ressources utilisées pour exécuter le code. Le code est généralement exécuté dans des conteneurs sans état pouvant être déclenchés par divers événements, notamment des requêtes http, des événements de base de données, des services de file d’attente, des alertes de surveillance, des téléchargements de fichiers, des événements planifiés (tâches </a:t>
            </a:r>
            <a:r>
              <a:rPr lang="fr-FR" sz="1600" b="0" i="0" dirty="0" err="1">
                <a:solidFill>
                  <a:srgbClr val="383736"/>
                </a:solidFill>
                <a:effectLst/>
                <a:latin typeface="Source Sans Pro" panose="020B0503030403020204" pitchFamily="34" charset="0"/>
              </a:rPr>
              <a:t>cron</a:t>
            </a:r>
            <a:r>
              <a:rPr lang="fr-FR" sz="1600" b="0" i="0" dirty="0">
                <a:solidFill>
                  <a:srgbClr val="383736"/>
                </a:solidFill>
                <a:effectLst/>
                <a:latin typeface="Source Sans Pro" panose="020B0503030403020204" pitchFamily="34" charset="0"/>
              </a:rPr>
              <a:t>), etc. Le code envoyé au fournisseur de cloud pour l’exécution est généralement sous la forme d’une fonction. Par conséquent, serverless est parfois appelé </a:t>
            </a:r>
            <a:r>
              <a:rPr lang="fr-FR" sz="1600" b="0" i="1" dirty="0">
                <a:solidFill>
                  <a:srgbClr val="383736"/>
                </a:solidFill>
                <a:effectLst/>
                <a:latin typeface="Source Sans Pro" panose="020B0503030403020204" pitchFamily="34" charset="0"/>
              </a:rPr>
              <a:t>“</a:t>
            </a:r>
            <a:r>
              <a:rPr lang="fr-FR" sz="1600" b="0" i="1" dirty="0" err="1">
                <a:solidFill>
                  <a:srgbClr val="383736"/>
                </a:solidFill>
                <a:effectLst/>
                <a:latin typeface="Source Sans Pro" panose="020B0503030403020204" pitchFamily="34" charset="0"/>
              </a:rPr>
              <a:t>Functions</a:t>
            </a:r>
            <a:r>
              <a:rPr lang="fr-FR" sz="1600" b="0" i="1" dirty="0">
                <a:solidFill>
                  <a:srgbClr val="383736"/>
                </a:solidFill>
                <a:effectLst/>
                <a:latin typeface="Source Sans Pro" panose="020B0503030403020204" pitchFamily="34" charset="0"/>
              </a:rPr>
              <a:t> as a Service”</a:t>
            </a:r>
            <a:r>
              <a:rPr lang="fr-FR" sz="1600" b="0" i="0" dirty="0">
                <a:solidFill>
                  <a:srgbClr val="383736"/>
                </a:solidFill>
                <a:effectLst/>
                <a:latin typeface="Source Sans Pro" panose="020B0503030403020204" pitchFamily="34" charset="0"/>
              </a:rPr>
              <a:t> ou </a:t>
            </a:r>
            <a:r>
              <a:rPr lang="fr-FR" sz="1600" b="0" i="1" dirty="0">
                <a:solidFill>
                  <a:srgbClr val="383736"/>
                </a:solidFill>
                <a:effectLst/>
                <a:latin typeface="Source Sans Pro" panose="020B0503030403020204" pitchFamily="34" charset="0"/>
              </a:rPr>
              <a:t>“</a:t>
            </a:r>
            <a:r>
              <a:rPr lang="fr-FR" sz="1600" b="0" i="1" dirty="0" err="1">
                <a:solidFill>
                  <a:srgbClr val="383736"/>
                </a:solidFill>
                <a:effectLst/>
                <a:latin typeface="Source Sans Pro" panose="020B0503030403020204" pitchFamily="34" charset="0"/>
              </a:rPr>
              <a:t>FaaS</a:t>
            </a:r>
            <a:r>
              <a:rPr lang="fr-FR" sz="1600" b="0" i="1" dirty="0">
                <a:solidFill>
                  <a:srgbClr val="383736"/>
                </a:solidFill>
                <a:effectLst/>
                <a:latin typeface="Source Sans Pro" panose="020B0503030403020204" pitchFamily="34" charset="0"/>
              </a:rPr>
              <a:t>”</a:t>
            </a:r>
            <a:r>
              <a:rPr lang="fr-FR" sz="1600" b="0" i="0" dirty="0">
                <a:solidFill>
                  <a:srgbClr val="383736"/>
                </a:solidFill>
                <a:effectLst/>
                <a:latin typeface="Source Sans Pro" panose="020B0503030403020204" pitchFamily="34" charset="0"/>
              </a:rPr>
              <a:t>.</a:t>
            </a:r>
            <a:endParaRPr lang="fr-FR" sz="1100" dirty="0"/>
          </a:p>
          <a:p>
            <a:endParaRPr lang="fr-FR" sz="1100" dirty="0"/>
          </a:p>
          <a:p>
            <a:r>
              <a:rPr lang="fr-FR" sz="1100" dirty="0"/>
              <a:t>En effet, Avec Lambda, vous pouvez exécuter du code pour pratiquement n'importe quel type d'application ou de service principal, le tout sans aucune administration. Téléchargez simplement votre code et Lambda s'occupe de tout ce qui est nécessaire pour exécuter et faire évoluer votre code avec une haute disponibilité. Vous pouvez configurer votre code pour qu'il se déclenche automatiquement à partir d'autres services AWS ou l'appeler directement depuis n'importe quelle application Web ou mobile. Il est à noter que l'exécution de la fonction sur Lambda est limitée à 15 minutes maximum.</a:t>
            </a:r>
            <a:endParaRPr lang="en-US" sz="1100" dirty="0"/>
          </a:p>
        </p:txBody>
      </p:sp>
    </p:spTree>
    <p:extLst>
      <p:ext uri="{BB962C8B-B14F-4D97-AF65-F5344CB8AC3E}">
        <p14:creationId xmlns:p14="http://schemas.microsoft.com/office/powerpoint/2010/main" val="26572367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r>
              <a:rPr lang="fr-FR" sz="1200" kern="1200" dirty="0">
                <a:solidFill>
                  <a:schemeClr val="tx1"/>
                </a:solidFill>
                <a:effectLst/>
                <a:latin typeface="+mn-lt"/>
                <a:ea typeface="+mn-ea"/>
                <a:cs typeface="+mn-cs"/>
              </a:rPr>
              <a:t>Lambda offre plusieurs avantages :</a:t>
            </a:r>
          </a:p>
          <a:p>
            <a:r>
              <a:rPr lang="fr-FR" sz="1200" kern="1200" dirty="0">
                <a:solidFill>
                  <a:schemeClr val="tx1"/>
                </a:solidFill>
                <a:effectLst/>
                <a:latin typeface="+mn-lt"/>
                <a:ea typeface="+mn-ea"/>
                <a:cs typeface="+mn-cs"/>
              </a:rPr>
              <a:t>Il n'y a pas de serveurs à gérer. Vous ne payez que pour le calcul que vous utilisez avec une mise à l'échelle continue. La mesure inférieure à la seconde vous permet de ne pas payer pour le temps de calcul lorsque votre code n'est pas en cours d'exécution. Cela rend AWS Lambda idéal pour les charges de travail intermittentes variables.</a:t>
            </a: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Vous pouvez exécuter du code pour pratiquement n'importe quelle application ou service principal, le tout sans aucune administration, y compris la maintenance du serveur et du système d'exploitation. Téléchargez simplement votre code et Lambda s'occupe de tout ce qui est nécessaire pour exécuter et faire évoluer votre code avec une haute disponibilité.</a:t>
            </a:r>
          </a:p>
          <a:p>
            <a:r>
              <a:rPr lang="fr-FR" sz="1200" kern="1200" dirty="0">
                <a:solidFill>
                  <a:schemeClr val="tx1"/>
                </a:solidFill>
                <a:effectLst/>
                <a:latin typeface="+mn-lt"/>
                <a:ea typeface="+mn-ea"/>
                <a:cs typeface="+mn-cs"/>
              </a:rPr>
              <a:t>Vous pouvez configurer votre code pour qu'il se déclenche automatiquement à partir d'autres services AWS, ou l'appeler directement depuis n'importe quelle application Web ou mobile.</a:t>
            </a: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Lambda prend en charge une variété de langages de programmation différents, notamment Go, </a:t>
            </a:r>
            <a:r>
              <a:rPr lang="fr-FR" sz="1200" kern="1200" dirty="0" err="1">
                <a:solidFill>
                  <a:schemeClr val="tx1"/>
                </a:solidFill>
                <a:effectLst/>
                <a:latin typeface="+mn-lt"/>
                <a:ea typeface="+mn-ea"/>
                <a:cs typeface="+mn-cs"/>
              </a:rPr>
              <a:t>NodeJS</a:t>
            </a:r>
            <a:r>
              <a:rPr lang="fr-FR" sz="1200" kern="1200" dirty="0">
                <a:solidFill>
                  <a:schemeClr val="tx1"/>
                </a:solidFill>
                <a:effectLst/>
                <a:latin typeface="+mn-lt"/>
                <a:ea typeface="+mn-ea"/>
                <a:cs typeface="+mn-cs"/>
              </a:rPr>
              <a:t>, Java, C# et Python.</a:t>
            </a:r>
            <a:endParaRPr lang="en-US" sz="1100" dirty="0"/>
          </a:p>
        </p:txBody>
      </p:sp>
    </p:spTree>
    <p:extLst>
      <p:ext uri="{BB962C8B-B14F-4D97-AF65-F5344CB8AC3E}">
        <p14:creationId xmlns:p14="http://schemas.microsoft.com/office/powerpoint/2010/main" val="38789685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Il est très simple de créer votre fonction Lambda. Vous configurez votre environnement, puis vous chargez votre code sur AWS Lambda, configurez votre code pour qu'il se déclenche à partir d'autres services AWS et regardez-le s'exécuter. Lambda exécute votre code uniquement lorsqu'il est déclenché en utilisant uniquement les ressources de calcul nécessaires. C'est aussi simple que ça.</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Lambda est facturé au nombre de fois où votre code est déclenché et pour chaque 1/100 de milliseconde de temps d'exécution.</a:t>
            </a:r>
            <a:endParaRPr lang="en-US" sz="1100" kern="1200" dirty="0">
              <a:solidFill>
                <a:schemeClr val="tx1"/>
              </a:solidFill>
              <a:effectLst/>
              <a:ea typeface="+mn-ea"/>
            </a:endParaRPr>
          </a:p>
        </p:txBody>
      </p:sp>
    </p:spTree>
    <p:extLst>
      <p:ext uri="{BB962C8B-B14F-4D97-AF65-F5344CB8AC3E}">
        <p14:creationId xmlns:p14="http://schemas.microsoft.com/office/powerpoint/2010/main" val="3897954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399"/>
            <a:ext cx="5486400" cy="4337613"/>
          </a:xfrm>
        </p:spPr>
        <p:txBody>
          <a:bodyPr/>
          <a:lstStyle/>
          <a:p>
            <a:r>
              <a:rPr lang="fr-FR" sz="1100" dirty="0"/>
              <a:t>Alors, comment pouvez-vous utiliser Lambda ?</a:t>
            </a:r>
          </a:p>
          <a:p>
            <a:endParaRPr lang="fr-FR" sz="1100" dirty="0"/>
          </a:p>
          <a:p>
            <a:r>
              <a:rPr lang="fr-FR" sz="1100" dirty="0"/>
              <a:t>Vous pouvez l'utiliser pour l'informatique pilotée par les événements. Par exemple:</a:t>
            </a:r>
          </a:p>
          <a:p>
            <a:r>
              <a:rPr lang="fr-FR" sz="1100" dirty="0"/>
              <a:t>Vous pouvez exécuter du code en réponse à des événements, y compris des modifications apportées à un compartiment S3 ou à une table Amazon </a:t>
            </a:r>
            <a:r>
              <a:rPr lang="fr-FR" sz="1100" dirty="0" err="1"/>
              <a:t>DynamoDB</a:t>
            </a:r>
            <a:r>
              <a:rPr lang="fr-FR" sz="1100" dirty="0"/>
              <a:t>.</a:t>
            </a:r>
          </a:p>
          <a:p>
            <a:r>
              <a:rPr lang="fr-FR" sz="1100" dirty="0"/>
              <a:t>Vous pouvez répondre aux requêtes HTTP à l'aide d'Amazon API Gateway.</a:t>
            </a:r>
          </a:p>
          <a:p>
            <a:r>
              <a:rPr lang="fr-FR" sz="1100" dirty="0"/>
              <a:t>Vous pouvez appeler votre code à l'aide d'appels d'API effectués à l'aide des kits SDK AWS.</a:t>
            </a:r>
          </a:p>
          <a:p>
            <a:r>
              <a:rPr lang="fr-FR" sz="1100" dirty="0"/>
              <a:t>Vous pouvez créer des applications sans serveur déclenchées par des fonctions Lambda.</a:t>
            </a:r>
          </a:p>
          <a:p>
            <a:r>
              <a:rPr lang="fr-FR" sz="1100" dirty="0"/>
              <a:t>Vous pouvez les déployer automatiquement à l'aide d'AWS </a:t>
            </a:r>
            <a:r>
              <a:rPr lang="fr-FR" sz="1100" dirty="0" err="1"/>
              <a:t>CodePipeline</a:t>
            </a:r>
            <a:r>
              <a:rPr lang="fr-FR" sz="1100" dirty="0"/>
              <a:t> et d'AWS </a:t>
            </a:r>
            <a:r>
              <a:rPr lang="fr-FR" sz="1100" dirty="0" err="1"/>
              <a:t>CodeDeploy</a:t>
            </a:r>
            <a:r>
              <a:rPr lang="fr-FR" sz="1100" dirty="0"/>
              <a:t>.</a:t>
            </a:r>
            <a:endParaRPr lang="en-US" sz="1100" dirty="0"/>
          </a:p>
        </p:txBody>
      </p:sp>
    </p:spTree>
    <p:extLst>
      <p:ext uri="{BB962C8B-B14F-4D97-AF65-F5344CB8AC3E}">
        <p14:creationId xmlns:p14="http://schemas.microsoft.com/office/powerpoint/2010/main" val="1189477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r>
              <a:rPr lang="fr-FR" sz="1100" dirty="0"/>
              <a:t>Voici un exemple illustrant l'utilisation de Lambda pour une application de reconnaissance d'images. Voilà comment cela fonctionne.</a:t>
            </a:r>
          </a:p>
          <a:p>
            <a:endParaRPr lang="fr-FR" sz="1100" dirty="0"/>
          </a:p>
          <a:p>
            <a:r>
              <a:rPr lang="fr-FR" sz="1100" dirty="0"/>
              <a:t>Tout d'abord, l'utilisateur capture une image de sa propriété à l'aide d'une application sur son téléphone mobile. L'application mobile télécharge ensuite la nouvelle image sur Amazon S3. L'ajout de cette image à Amazon S3 déclenche une fonction Lambda et appelle Amazon </a:t>
            </a:r>
            <a:r>
              <a:rPr lang="fr-FR" sz="1100" dirty="0" err="1"/>
              <a:t>Rekognition</a:t>
            </a:r>
            <a:r>
              <a:rPr lang="fr-FR" sz="1100" dirty="0"/>
              <a:t>. </a:t>
            </a:r>
          </a:p>
          <a:p>
            <a:endParaRPr lang="fr-FR" sz="1100" dirty="0"/>
          </a:p>
          <a:p>
            <a:r>
              <a:rPr lang="fr-FR" sz="1100" b="1" dirty="0"/>
              <a:t>Amazon </a:t>
            </a:r>
            <a:r>
              <a:rPr lang="fr-FR" sz="1100" b="1" dirty="0" err="1"/>
              <a:t>Rekognition</a:t>
            </a:r>
            <a:r>
              <a:rPr lang="fr-FR" sz="1100" b="1" dirty="0"/>
              <a:t> </a:t>
            </a:r>
            <a:r>
              <a:rPr lang="fr-FR" sz="1100" dirty="0"/>
              <a:t>c’est un service AWS qui peut identifier des objets, des personnes, du texte, des scènes et des activités. Il fournit une analyse et une reconnaissance faciales très précises.</a:t>
            </a:r>
          </a:p>
          <a:p>
            <a:endParaRPr lang="fr-FR" sz="1100" dirty="0"/>
          </a:p>
          <a:p>
            <a:r>
              <a:rPr lang="fr-FR" sz="1100" dirty="0"/>
              <a:t>Lambda récupérera l'image d'Amazon S3 et renverra les étiquettes pour la propriété et ses équipements.</a:t>
            </a:r>
          </a:p>
          <a:p>
            <a:endParaRPr lang="fr-FR" sz="1100" dirty="0"/>
          </a:p>
          <a:p>
            <a:r>
              <a:rPr lang="fr-FR" sz="1100" dirty="0"/>
              <a:t>Ceci n'est qu'un exemple d'un cas d'utilisation Lambda. Avec Lambda, nous pouvons exécuter du code pour pratiquement n'importe quelle application ou service backend. Les autres cas d'utilisation de Lambda incluent :</a:t>
            </a:r>
          </a:p>
          <a:p>
            <a:r>
              <a:rPr lang="fr-FR" sz="1100" dirty="0"/>
              <a:t>Sauvegardes automatisées</a:t>
            </a:r>
          </a:p>
          <a:p>
            <a:r>
              <a:rPr lang="fr-FR" sz="1100" dirty="0"/>
              <a:t>Traitement des objets chargés sur Amazon S3</a:t>
            </a:r>
          </a:p>
          <a:p>
            <a:r>
              <a:rPr lang="fr-FR" sz="1100" dirty="0"/>
              <a:t>Analyse des journaux basée sur les événements</a:t>
            </a:r>
          </a:p>
          <a:p>
            <a:r>
              <a:rPr lang="fr-FR" sz="1100" dirty="0"/>
              <a:t>Transformations événementielles</a:t>
            </a:r>
          </a:p>
          <a:p>
            <a:r>
              <a:rPr lang="fr-FR" sz="1100" dirty="0"/>
              <a:t>Internet des objets (IoT)</a:t>
            </a:r>
          </a:p>
          <a:p>
            <a:r>
              <a:rPr lang="fr-FR" sz="1100" dirty="0"/>
              <a:t>Exploitation de sites Web sans serveur</a:t>
            </a:r>
            <a:endParaRPr lang="en-US" sz="1100" kern="1200" dirty="0">
              <a:solidFill>
                <a:schemeClr val="tx1"/>
              </a:solidFill>
              <a:effectLst/>
              <a:ea typeface="+mn-ea"/>
            </a:endParaRPr>
          </a:p>
        </p:txBody>
      </p:sp>
    </p:spTree>
    <p:extLst>
      <p:ext uri="{BB962C8B-B14F-4D97-AF65-F5344CB8AC3E}">
        <p14:creationId xmlns:p14="http://schemas.microsoft.com/office/powerpoint/2010/main" val="8107304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r>
              <a:rPr lang="fr-FR" sz="1100" dirty="0"/>
              <a:t>En résumé, Lambda est le tissu conjonctif des services AWS, de la création d'architectures de </a:t>
            </a:r>
            <a:r>
              <a:rPr lang="fr-FR" sz="1100" dirty="0" err="1"/>
              <a:t>microservices</a:t>
            </a:r>
            <a:r>
              <a:rPr lang="fr-FR" sz="1100" dirty="0"/>
              <a:t> à l'exécution de vos applications. Lambda exécute votre code uniquement lorsque cela est nécessaire et s'adapte automatiquement à des milliers de requêtes par seconde. Avec Lambda, vous pouvez exécuter du code pour pratiquement n'importe quel type d'application ou de service principal, le tout sans aucune administration. Plusieurs langues sont également prises en charge.</a:t>
            </a:r>
            <a:r>
              <a:rPr lang="en-US" sz="1100" dirty="0"/>
              <a:t> </a:t>
            </a:r>
          </a:p>
          <a:p>
            <a:r>
              <a:rPr lang="en-US" sz="1100" dirty="0"/>
              <a:t> </a:t>
            </a:r>
          </a:p>
          <a:p>
            <a:r>
              <a:rPr lang="en-US" sz="1100" dirty="0"/>
              <a:t>For more information about AWS Lambda, select the link. </a:t>
            </a:r>
            <a:r>
              <a:rPr lang="en-US" sz="1100" b="0" i="0" kern="1200" dirty="0">
                <a:solidFill>
                  <a:schemeClr val="tx1"/>
                </a:solidFill>
                <a:effectLst/>
                <a:latin typeface="+mn-lt"/>
                <a:ea typeface="+mn-ea"/>
                <a:cs typeface="+mn-cs"/>
                <a:hlinkClick r:id="rId3"/>
              </a:rPr>
              <a:t>https://aws.amazon.com/lambda/</a:t>
            </a:r>
            <a:r>
              <a:rPr lang="en-US" sz="1100" b="0" i="0" kern="1200" dirty="0">
                <a:solidFill>
                  <a:schemeClr val="tx1"/>
                </a:solidFill>
                <a:effectLst/>
                <a:latin typeface="+mn-lt"/>
                <a:ea typeface="+mn-ea"/>
                <a:cs typeface="+mn-cs"/>
              </a:rPr>
              <a:t>. </a:t>
            </a:r>
            <a:endParaRPr lang="en-US" sz="1100" kern="1200" dirty="0">
              <a:solidFill>
                <a:schemeClr val="tx1"/>
              </a:solidFill>
              <a:effectLst/>
              <a:ea typeface="+mn-ea"/>
            </a:endParaRPr>
          </a:p>
        </p:txBody>
      </p:sp>
    </p:spTree>
    <p:extLst>
      <p:ext uri="{BB962C8B-B14F-4D97-AF65-F5344CB8AC3E}">
        <p14:creationId xmlns:p14="http://schemas.microsoft.com/office/powerpoint/2010/main" val="11896518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r>
              <a:rPr lang="en-US" sz="1100" kern="1200" dirty="0">
                <a:solidFill>
                  <a:schemeClr val="tx1"/>
                </a:solidFill>
                <a:effectLst/>
                <a:ea typeface="+mn-ea"/>
              </a:rPr>
              <a:t>Lambda is intended to support serverless and micro services applications. To avoid creating monolithic and tightly coupled solutions, Lambda imposes the following configuration options:</a:t>
            </a:r>
          </a:p>
          <a:p>
            <a:pPr marL="171450" indent="-171450">
              <a:buFont typeface="Arial" panose="020B0604020202020204" pitchFamily="34" charset="0"/>
              <a:buChar char="•"/>
            </a:pPr>
            <a:r>
              <a:rPr lang="en-US" sz="1100" kern="1200" dirty="0">
                <a:solidFill>
                  <a:schemeClr val="tx1"/>
                </a:solidFill>
                <a:effectLst/>
                <a:ea typeface="+mn-ea"/>
              </a:rPr>
              <a:t>Disk space is limited to 512 megabytes</a:t>
            </a:r>
          </a:p>
          <a:p>
            <a:pPr marL="171450" indent="-171450">
              <a:buFont typeface="Arial" panose="020B0604020202020204" pitchFamily="34" charset="0"/>
              <a:buChar char="•"/>
            </a:pPr>
            <a:r>
              <a:rPr lang="en-US" sz="1100" kern="1200" dirty="0">
                <a:solidFill>
                  <a:schemeClr val="tx1"/>
                </a:solidFill>
                <a:effectLst/>
                <a:ea typeface="+mn-ea"/>
              </a:rPr>
              <a:t>Memory allocation is available from 128 MB to 3,008 MB, in 64 MB</a:t>
            </a:r>
            <a:r>
              <a:rPr lang="en-US" sz="1100" kern="1200" baseline="0" dirty="0">
                <a:solidFill>
                  <a:schemeClr val="tx1"/>
                </a:solidFill>
                <a:effectLst/>
                <a:ea typeface="+mn-ea"/>
              </a:rPr>
              <a:t> increments.</a:t>
            </a:r>
            <a:endParaRPr lang="en-US" sz="1100" kern="1200" dirty="0">
              <a:solidFill>
                <a:schemeClr val="tx1"/>
              </a:solidFill>
              <a:effectLst/>
              <a:ea typeface="+mn-ea"/>
            </a:endParaRPr>
          </a:p>
          <a:p>
            <a:pPr marL="171450" indent="-171450">
              <a:buFont typeface="Arial" panose="020B0604020202020204" pitchFamily="34" charset="0"/>
              <a:buChar char="•"/>
            </a:pPr>
            <a:r>
              <a:rPr lang="en-US" sz="1100" kern="1200" dirty="0">
                <a:solidFill>
                  <a:schemeClr val="tx1"/>
                </a:solidFill>
                <a:effectLst/>
                <a:ea typeface="+mn-ea"/>
              </a:rPr>
              <a:t>Lambda functions</a:t>
            </a:r>
            <a:r>
              <a:rPr lang="en-US" sz="1100" kern="1200" baseline="0" dirty="0">
                <a:solidFill>
                  <a:schemeClr val="tx1"/>
                </a:solidFill>
                <a:effectLst/>
                <a:ea typeface="+mn-ea"/>
              </a:rPr>
              <a:t> </a:t>
            </a:r>
            <a:r>
              <a:rPr lang="en-US" sz="1100" kern="1200" dirty="0">
                <a:solidFill>
                  <a:schemeClr val="tx1"/>
                </a:solidFill>
                <a:effectLst/>
                <a:ea typeface="+mn-ea"/>
              </a:rPr>
              <a:t>can run for 15 minutes.</a:t>
            </a:r>
          </a:p>
          <a:p>
            <a:pPr marL="171450" indent="-171450">
              <a:buFont typeface="Arial" panose="020B0604020202020204" pitchFamily="34" charset="0"/>
              <a:buChar char="•"/>
            </a:pPr>
            <a:r>
              <a:rPr lang="en-US" sz="1100" kern="1200" dirty="0">
                <a:solidFill>
                  <a:schemeClr val="tx1"/>
                </a:solidFill>
                <a:effectLst/>
                <a:ea typeface="+mn-ea"/>
              </a:rPr>
              <a:t>You are constrained by deployment package size and the maximum number of file descriptors.</a:t>
            </a:r>
          </a:p>
          <a:p>
            <a:pPr marL="171450" indent="-171450">
              <a:buFont typeface="Arial" panose="020B0604020202020204" pitchFamily="34" charset="0"/>
              <a:buChar char="•"/>
            </a:pPr>
            <a:r>
              <a:rPr lang="en-US" sz="1100" kern="1200" dirty="0">
                <a:solidFill>
                  <a:schemeClr val="tx1"/>
                </a:solidFill>
                <a:effectLst/>
                <a:ea typeface="+mn-ea"/>
              </a:rPr>
              <a:t>Your request and response body payload can not exceed six megabytes.</a:t>
            </a:r>
          </a:p>
          <a:p>
            <a:pPr marL="171450" indent="-171450">
              <a:buFont typeface="Arial" panose="020B0604020202020204" pitchFamily="34" charset="0"/>
              <a:buChar char="•"/>
            </a:pPr>
            <a:r>
              <a:rPr lang="en-US" sz="1100" kern="1200" dirty="0">
                <a:solidFill>
                  <a:schemeClr val="tx1"/>
                </a:solidFill>
                <a:effectLst/>
                <a:ea typeface="+mn-ea"/>
              </a:rPr>
              <a:t>The event request body is limited to 256 kilobytes.</a:t>
            </a:r>
          </a:p>
          <a:p>
            <a:pPr marL="171450" indent="-171450">
              <a:buFont typeface="Arial" panose="020B0604020202020204" pitchFamily="34" charset="0"/>
              <a:buChar char="•"/>
            </a:pPr>
            <a:r>
              <a:rPr lang="en-US" sz="1100" kern="1200" dirty="0">
                <a:solidFill>
                  <a:schemeClr val="tx1"/>
                </a:solidFill>
                <a:effectLst/>
                <a:ea typeface="+mn-ea"/>
              </a:rPr>
              <a:t>The number of concurrent executions is a soft limit that can be increased upon request.</a:t>
            </a:r>
          </a:p>
        </p:txBody>
      </p:sp>
    </p:spTree>
    <p:extLst>
      <p:ext uri="{BB962C8B-B14F-4D97-AF65-F5344CB8AC3E}">
        <p14:creationId xmlns:p14="http://schemas.microsoft.com/office/powerpoint/2010/main" val="14517687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sz="1100" dirty="0"/>
          </a:p>
          <a:p>
            <a:r>
              <a:rPr lang="fr-FR" sz="1100" dirty="0"/>
              <a:t>AWS Elastic Beanstalk est un autre service de calcul de AWS. Il s'agit en effet d'un service facile à utiliser pour le déploiement et la mise à l'échelle d'applications et de services Web développés avec Java, .NET, PHP, Node.js, Python, Ruby, Go et Docker sur des serveurs familiers tels qu'Apache, Nginx, Passenger et IIS.</a:t>
            </a:r>
          </a:p>
          <a:p>
            <a:endParaRPr lang="fr-FR" sz="1100" dirty="0"/>
          </a:p>
          <a:p>
            <a:r>
              <a:rPr lang="fr-FR" sz="1100" dirty="0"/>
              <a:t>Vous pouvez simplement télécharger votre code et Elastic Beanstalk gère automatiquement le déploiement, du provisionnement de la capacité et de l'équilibrage de charge à la mise à l'échelle automatique et à la surveillance de la santé des applications. Dans le même temps, vous conservez le contrôle total sur les ressources AWS alimentant votre application et pouvez accéder aux ressources sous-jacentes à tout moment</a:t>
            </a:r>
            <a:r>
              <a:rPr lang="en-US" sz="1100" dirty="0"/>
              <a:t>.</a:t>
            </a:r>
          </a:p>
        </p:txBody>
      </p:sp>
    </p:spTree>
    <p:extLst>
      <p:ext uri="{BB962C8B-B14F-4D97-AF65-F5344CB8AC3E}">
        <p14:creationId xmlns:p14="http://schemas.microsoft.com/office/powerpoint/2010/main" val="3499541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pPr marL="0" algn="l" defTabSz="914400" rtl="0" eaLnBrk="1" latinLnBrk="0" hangingPunct="1"/>
            <a:r>
              <a:rPr lang="fr-FR" sz="1100" kern="1200" noProof="0" dirty="0">
                <a:solidFill>
                  <a:schemeClr val="tx1"/>
                </a:solidFill>
                <a:effectLst/>
                <a:latin typeface="+mn-lt"/>
                <a:ea typeface="+mn-ea"/>
                <a:cs typeface="+mn-cs"/>
              </a:rPr>
              <a:t>À l’aide de ses services de calcul, </a:t>
            </a:r>
            <a:r>
              <a:rPr lang="fr-FR" sz="1100" kern="1200" noProof="0" dirty="0" err="1">
                <a:solidFill>
                  <a:schemeClr val="tx1"/>
                </a:solidFill>
                <a:effectLst/>
                <a:latin typeface="+mn-lt"/>
                <a:ea typeface="+mn-ea"/>
                <a:cs typeface="+mn-cs"/>
              </a:rPr>
              <a:t>Aws</a:t>
            </a:r>
            <a:r>
              <a:rPr lang="fr-FR" sz="1100" kern="1200" noProof="0" dirty="0">
                <a:solidFill>
                  <a:schemeClr val="tx1"/>
                </a:solidFill>
                <a:effectLst/>
                <a:latin typeface="+mn-lt"/>
                <a:ea typeface="+mn-ea"/>
                <a:cs typeface="+mn-cs"/>
              </a:rPr>
              <a:t> nous permet en effet de délocaliser nos serveurs, et qu’est ce que nous permettent de faire nos serveurs : du calcul, de l’exécution des taches.</a:t>
            </a:r>
          </a:p>
          <a:p>
            <a:pPr marL="0" algn="l" defTabSz="914400" rtl="0" eaLnBrk="1" latinLnBrk="0" hangingPunct="1"/>
            <a:endParaRPr lang="fr-FR" sz="1100" kern="1200" noProof="0" dirty="0">
              <a:solidFill>
                <a:schemeClr val="tx1"/>
              </a:solidFill>
              <a:effectLst/>
              <a:latin typeface="+mn-lt"/>
              <a:ea typeface="+mn-ea"/>
              <a:cs typeface="+mn-cs"/>
            </a:endParaRPr>
          </a:p>
          <a:p>
            <a:pPr marL="0" algn="l" defTabSz="914400" rtl="0" eaLnBrk="1" latinLnBrk="0" hangingPunct="1"/>
            <a:r>
              <a:rPr lang="fr-FR" sz="1100" kern="1200" noProof="0" dirty="0">
                <a:solidFill>
                  <a:schemeClr val="tx1"/>
                </a:solidFill>
                <a:effectLst/>
                <a:latin typeface="+mn-lt"/>
                <a:ea typeface="+mn-ea"/>
                <a:cs typeface="+mn-cs"/>
              </a:rPr>
              <a:t>AWS nous proposera dans sa gamme de services, un ensemble de services permettant de répondre à ce besoin; </a:t>
            </a:r>
          </a:p>
          <a:p>
            <a:pPr marL="0" algn="l" defTabSz="914400" rtl="0" eaLnBrk="1" latinLnBrk="0" hangingPunct="1"/>
            <a:r>
              <a:rPr lang="fr-FR" sz="1100" kern="1200" noProof="0" dirty="0">
                <a:solidFill>
                  <a:schemeClr val="tx1"/>
                </a:solidFill>
                <a:effectLst/>
                <a:latin typeface="+mn-lt"/>
                <a:ea typeface="+mn-ea"/>
                <a:cs typeface="+mn-cs"/>
              </a:rPr>
              <a:t>Dans un premier temps on a </a:t>
            </a:r>
            <a:endParaRPr lang="en-US" sz="1100" b="1" kern="1200" dirty="0">
              <a:solidFill>
                <a:schemeClr val="tx1"/>
              </a:solidFill>
              <a:effectLst/>
              <a:latin typeface="+mn-lt"/>
              <a:ea typeface="+mn-ea"/>
              <a:cs typeface="+mn-cs"/>
            </a:endParaRPr>
          </a:p>
          <a:p>
            <a:r>
              <a:rPr lang="fr-FR" sz="1100" b="1" kern="1200" dirty="0">
                <a:solidFill>
                  <a:schemeClr val="tx1"/>
                </a:solidFill>
                <a:effectLst/>
                <a:latin typeface="+mn-lt"/>
                <a:ea typeface="+mn-ea"/>
                <a:cs typeface="+mn-cs"/>
              </a:rPr>
              <a:t>Amazon EC2 </a:t>
            </a:r>
            <a:r>
              <a:rPr lang="fr-FR" sz="1100" b="0" kern="1200" dirty="0">
                <a:solidFill>
                  <a:schemeClr val="tx1"/>
                </a:solidFill>
                <a:effectLst/>
                <a:latin typeface="+mn-lt"/>
                <a:ea typeface="+mn-ea"/>
                <a:cs typeface="+mn-cs"/>
              </a:rPr>
              <a:t>est un service Web qui fournit une capacité de calcul redimensionnable dans le cloud. C’est un services qui permet aux entreprises d'obtenir et de configurer une capacité de calcul virtuelle. Ce service donne également la possibilité de choisir parmi une variété de systèmes d'exploitation et de configurations de ressources (telles que la mémoire, le processeur, le stockage, etc.) afin d’optimiser les ressources pour chaque charge de travail. </a:t>
            </a:r>
          </a:p>
          <a:p>
            <a:endParaRPr lang="fr-FR" sz="11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b="1" kern="1200" dirty="0">
                <a:solidFill>
                  <a:schemeClr val="tx1"/>
                </a:solidFill>
                <a:effectLst/>
                <a:latin typeface="+mn-lt"/>
                <a:ea typeface="+mn-ea"/>
                <a:cs typeface="+mn-cs"/>
              </a:rPr>
              <a:t>AWS Lambda </a:t>
            </a:r>
            <a:r>
              <a:rPr lang="fr-FR" sz="1100" b="0" kern="1200" dirty="0">
                <a:solidFill>
                  <a:schemeClr val="tx1"/>
                </a:solidFill>
                <a:effectLst/>
                <a:latin typeface="+mn-lt"/>
                <a:ea typeface="+mn-ea"/>
                <a:cs typeface="+mn-cs"/>
              </a:rPr>
              <a:t>est une plate-forme de calcul sans administration. AWS Lambda vous permet d'exécuter du code sans provisionner ni gérer de serveurs. Vous ne payez que pour le temps de calcul que vous consommez. Il n'y a pas de frais lorsque votre code ne s'exécute pas. AWS Lambda </a:t>
            </a:r>
            <a:r>
              <a:rPr lang="fr-FR" sz="1100" dirty="0">
                <a:effectLst/>
                <a:latin typeface="Calibri" panose="020F0502020204030204" pitchFamily="34" charset="0"/>
                <a:ea typeface="Calibri" panose="020F0502020204030204" pitchFamily="34" charset="0"/>
                <a:cs typeface="Times New Roman" panose="02020603050405020304" pitchFamily="18" charset="0"/>
              </a:rPr>
              <a:t>permet en effet de gérer tout ce qui est serverless (fait références aux applications dont l'allocation et la gestion des ressources sont entièrement gérées par le fournisseur de services cloud)</a:t>
            </a:r>
          </a:p>
          <a:p>
            <a:endParaRPr lang="fr-FR" sz="1100" b="0" kern="1200" dirty="0">
              <a:solidFill>
                <a:schemeClr val="tx1"/>
              </a:solidFill>
              <a:effectLst/>
              <a:latin typeface="+mn-lt"/>
              <a:ea typeface="+mn-ea"/>
              <a:cs typeface="+mn-cs"/>
            </a:endParaRPr>
          </a:p>
          <a:p>
            <a:endParaRPr lang="fr-FR" sz="1100" b="0" kern="1200" dirty="0">
              <a:solidFill>
                <a:schemeClr val="tx1"/>
              </a:solidFill>
              <a:effectLst/>
              <a:latin typeface="+mn-lt"/>
              <a:ea typeface="+mn-ea"/>
              <a:cs typeface="+mn-cs"/>
            </a:endParaRPr>
          </a:p>
          <a:p>
            <a:r>
              <a:rPr lang="fr-FR" sz="1100" b="1" kern="1200" dirty="0">
                <a:solidFill>
                  <a:schemeClr val="tx1"/>
                </a:solidFill>
                <a:effectLst/>
                <a:latin typeface="+mn-lt"/>
                <a:ea typeface="+mn-ea"/>
                <a:cs typeface="+mn-cs"/>
              </a:rPr>
              <a:t>L’</a:t>
            </a:r>
            <a:r>
              <a:rPr lang="fr-FR" sz="1100" b="1" kern="1200" dirty="0" err="1">
                <a:solidFill>
                  <a:schemeClr val="tx1"/>
                </a:solidFill>
                <a:effectLst/>
                <a:latin typeface="+mn-lt"/>
                <a:ea typeface="+mn-ea"/>
                <a:cs typeface="+mn-cs"/>
              </a:rPr>
              <a:t>Automatic</a:t>
            </a:r>
            <a:r>
              <a:rPr lang="fr-FR" sz="1100" b="1" kern="1200" dirty="0">
                <a:solidFill>
                  <a:schemeClr val="tx1"/>
                </a:solidFill>
                <a:effectLst/>
                <a:latin typeface="+mn-lt"/>
                <a:ea typeface="+mn-ea"/>
                <a:cs typeface="+mn-cs"/>
              </a:rPr>
              <a:t> </a:t>
            </a:r>
            <a:r>
              <a:rPr lang="fr-FR" sz="1100" b="1" kern="1200" dirty="0" err="1">
                <a:solidFill>
                  <a:schemeClr val="tx1"/>
                </a:solidFill>
                <a:effectLst/>
                <a:latin typeface="+mn-lt"/>
                <a:ea typeface="+mn-ea"/>
                <a:cs typeface="+mn-cs"/>
              </a:rPr>
              <a:t>Scaling</a:t>
            </a:r>
            <a:r>
              <a:rPr lang="fr-FR" sz="1100" b="1" kern="1200" dirty="0">
                <a:solidFill>
                  <a:schemeClr val="tx1"/>
                </a:solidFill>
                <a:effectLst/>
                <a:latin typeface="+mn-lt"/>
                <a:ea typeface="+mn-ea"/>
                <a:cs typeface="+mn-cs"/>
              </a:rPr>
              <a:t> </a:t>
            </a:r>
            <a:r>
              <a:rPr lang="fr-FR" sz="1100" b="0" kern="1200" dirty="0">
                <a:solidFill>
                  <a:schemeClr val="tx1"/>
                </a:solidFill>
                <a:effectLst/>
                <a:latin typeface="+mn-lt"/>
                <a:ea typeface="+mn-ea"/>
                <a:cs typeface="+mn-cs"/>
              </a:rPr>
              <a:t>c’est un service ou une fonctionnalité d’AWS qui permet d’augmenter ou de réduire automatiquement les ressources des instances d'Amazon EC2 en fonction des conditions définies pour une charge de travail particulière. Il est utilisé pour aider à maintenir la disponibilité des applications et garantit que le nombre souhaité d'instances Amazon EC2 est en cours d'exécution, mais il permet également aux ressources de s'adapter à la demande de charge de travail.</a:t>
            </a:r>
          </a:p>
          <a:p>
            <a:endParaRPr lang="fr-FR" sz="1100" b="0" kern="1200" dirty="0">
              <a:solidFill>
                <a:schemeClr val="tx1"/>
              </a:solidFill>
              <a:effectLst/>
              <a:latin typeface="+mn-lt"/>
              <a:ea typeface="+mn-ea"/>
              <a:cs typeface="+mn-cs"/>
            </a:endParaRPr>
          </a:p>
          <a:p>
            <a:r>
              <a:rPr lang="fr-FR" sz="1100" b="1" kern="1200" dirty="0">
                <a:solidFill>
                  <a:schemeClr val="tx1"/>
                </a:solidFill>
                <a:effectLst/>
                <a:latin typeface="+mn-lt"/>
                <a:ea typeface="+mn-ea"/>
                <a:cs typeface="+mn-cs"/>
              </a:rPr>
              <a:t>Elastic </a:t>
            </a:r>
            <a:r>
              <a:rPr lang="fr-FR" sz="1100" b="1" kern="1200" dirty="0" err="1">
                <a:solidFill>
                  <a:schemeClr val="tx1"/>
                </a:solidFill>
                <a:effectLst/>
                <a:latin typeface="+mn-lt"/>
                <a:ea typeface="+mn-ea"/>
                <a:cs typeface="+mn-cs"/>
              </a:rPr>
              <a:t>Load</a:t>
            </a:r>
            <a:r>
              <a:rPr lang="fr-FR" sz="1100" b="1" kern="1200" dirty="0">
                <a:solidFill>
                  <a:schemeClr val="tx1"/>
                </a:solidFill>
                <a:effectLst/>
                <a:latin typeface="+mn-lt"/>
                <a:ea typeface="+mn-ea"/>
                <a:cs typeface="+mn-cs"/>
              </a:rPr>
              <a:t> Balancer </a:t>
            </a:r>
            <a:r>
              <a:rPr lang="fr-FR" sz="1100" b="0" kern="1200" dirty="0">
                <a:solidFill>
                  <a:schemeClr val="tx1"/>
                </a:solidFill>
                <a:effectLst/>
                <a:latin typeface="+mn-lt"/>
                <a:ea typeface="+mn-ea"/>
                <a:cs typeface="+mn-cs"/>
              </a:rPr>
              <a:t>s'adapte automatiquement au trafic entrant et aux changements rapides des modèles de trafic réseau en se répartissant sur plusieurs instances Amazon EC2 dans le cloud sans intervention manuelle. Ce service permet justement d'atteindre des niveaux plus élevés de tolérance aux pannes avec vos applications.</a:t>
            </a:r>
          </a:p>
          <a:p>
            <a:endParaRPr lang="fr-FR" sz="1100" b="0" kern="1200" dirty="0">
              <a:solidFill>
                <a:schemeClr val="tx1"/>
              </a:solidFill>
              <a:effectLst/>
              <a:latin typeface="+mn-lt"/>
              <a:ea typeface="+mn-ea"/>
              <a:cs typeface="+mn-cs"/>
            </a:endParaRPr>
          </a:p>
          <a:p>
            <a:r>
              <a:rPr lang="fr-FR" sz="1100" b="1" kern="1200" dirty="0">
                <a:solidFill>
                  <a:schemeClr val="tx1"/>
                </a:solidFill>
                <a:effectLst/>
                <a:latin typeface="+mn-lt"/>
                <a:ea typeface="+mn-ea"/>
                <a:cs typeface="+mn-cs"/>
              </a:rPr>
              <a:t>AWS Elastic Beanstalk </a:t>
            </a:r>
            <a:r>
              <a:rPr lang="fr-FR" sz="1100" b="0" kern="1200" dirty="0">
                <a:solidFill>
                  <a:schemeClr val="tx1"/>
                </a:solidFill>
                <a:effectLst/>
                <a:latin typeface="+mn-lt"/>
                <a:ea typeface="+mn-ea"/>
                <a:cs typeface="+mn-cs"/>
              </a:rPr>
              <a:t>est une plateforme en tant que service (ou PaaS) qui facilite le déploiement rapide de vos applications en fournissant tous les services applicatifs dont vous avez besoin pour votre application. Il n'y a aucun frais pour Elastic Beanstalk, vous ne payez donc que pour les services AWS sous-jacents utilisés.</a:t>
            </a:r>
          </a:p>
          <a:p>
            <a:endParaRPr lang="fr-FR" sz="1100" b="0" kern="1200" dirty="0">
              <a:solidFill>
                <a:schemeClr val="tx1"/>
              </a:solidFill>
              <a:effectLst/>
              <a:latin typeface="+mn-lt"/>
              <a:ea typeface="+mn-ea"/>
              <a:cs typeface="+mn-cs"/>
            </a:endParaRPr>
          </a:p>
          <a:p>
            <a:endParaRPr lang="fr-FR" sz="1100" b="0" kern="1200" dirty="0">
              <a:solidFill>
                <a:schemeClr val="tx1"/>
              </a:solidFill>
              <a:effectLst/>
              <a:latin typeface="+mn-lt"/>
              <a:ea typeface="+mn-ea"/>
              <a:cs typeface="+mn-cs"/>
            </a:endParaRPr>
          </a:p>
          <a:p>
            <a:pPr marL="342900" lvl="0" indent="-342900">
              <a:lnSpc>
                <a:spcPct val="107000"/>
              </a:lnSpc>
              <a:buFont typeface="Calibri" panose="020F0502020204030204" pitchFamily="34" charset="0"/>
              <a:buChar char="-"/>
            </a:pPr>
            <a:r>
              <a:rPr lang="fr-FR" sz="1100" b="1" dirty="0">
                <a:effectLst/>
                <a:latin typeface="Calibri" panose="020F0502020204030204" pitchFamily="34" charset="0"/>
                <a:ea typeface="Calibri" panose="020F0502020204030204" pitchFamily="34" charset="0"/>
                <a:cs typeface="Times New Roman" panose="02020603050405020304" pitchFamily="18" charset="0"/>
              </a:rPr>
              <a:t>Amazon Elastic Compute Cloud (Amazon EC2)</a:t>
            </a:r>
            <a:r>
              <a:rPr lang="fr-FR" sz="1100" dirty="0">
                <a:effectLst/>
                <a:latin typeface="Calibri" panose="020F0502020204030204" pitchFamily="34" charset="0"/>
                <a:ea typeface="Calibri" panose="020F0502020204030204" pitchFamily="34" charset="0"/>
                <a:cs typeface="Times New Roman" panose="02020603050405020304" pitchFamily="18" charset="0"/>
              </a:rPr>
              <a:t> : Permet la création d’environnement ou de machine virtuelles de calcul dans le cloud</a:t>
            </a:r>
          </a:p>
          <a:p>
            <a:pPr marL="342900" lvl="0" indent="-342900">
              <a:lnSpc>
                <a:spcPct val="107000"/>
              </a:lnSpc>
              <a:buFont typeface="Calibri" panose="020F0502020204030204" pitchFamily="34" charset="0"/>
              <a:buChar char="-"/>
            </a:pPr>
            <a:r>
              <a:rPr lang="fr-FR" sz="1100" b="1" dirty="0">
                <a:effectLst/>
                <a:latin typeface="Calibri" panose="020F0502020204030204" pitchFamily="34" charset="0"/>
                <a:ea typeface="Calibri" panose="020F0502020204030204" pitchFamily="34" charset="0"/>
                <a:cs typeface="Times New Roman" panose="02020603050405020304" pitchFamily="18" charset="0"/>
              </a:rPr>
              <a:t>AWS Lambda </a:t>
            </a:r>
            <a:r>
              <a:rPr lang="fr-FR" sz="1100" dirty="0">
                <a:effectLst/>
                <a:latin typeface="Calibri" panose="020F0502020204030204" pitchFamily="34" charset="0"/>
                <a:ea typeface="Calibri" panose="020F0502020204030204" pitchFamily="34" charset="0"/>
                <a:cs typeface="Times New Roman" panose="02020603050405020304" pitchFamily="18" charset="0"/>
              </a:rPr>
              <a:t>:  permet de gérer tout ce qui est serverless (fait références aux applications dont l'allocation et la gestion des ressources sont entièrement gérées par le fournisseur de services cloud)</a:t>
            </a:r>
          </a:p>
          <a:p>
            <a:pPr marL="342900" lvl="0" indent="-342900">
              <a:lnSpc>
                <a:spcPct val="107000"/>
              </a:lnSpc>
              <a:buFont typeface="Calibri" panose="020F0502020204030204" pitchFamily="34" charset="0"/>
              <a:buChar char="-"/>
            </a:pPr>
            <a:r>
              <a:rPr lang="fr-FR" sz="1100" b="1" dirty="0" err="1">
                <a:effectLst/>
                <a:latin typeface="Calibri" panose="020F0502020204030204" pitchFamily="34" charset="0"/>
                <a:ea typeface="Calibri" panose="020F0502020204030204" pitchFamily="34" charset="0"/>
                <a:cs typeface="Times New Roman" panose="02020603050405020304" pitchFamily="18" charset="0"/>
              </a:rPr>
              <a:t>Automatic</a:t>
            </a:r>
            <a:r>
              <a:rPr lang="fr-FR" sz="1100" b="1" dirty="0">
                <a:effectLst/>
                <a:latin typeface="Calibri" panose="020F0502020204030204" pitchFamily="34" charset="0"/>
                <a:ea typeface="Calibri" panose="020F0502020204030204" pitchFamily="34" charset="0"/>
                <a:cs typeface="Times New Roman" panose="02020603050405020304" pitchFamily="18" charset="0"/>
              </a:rPr>
              <a:t> </a:t>
            </a:r>
            <a:r>
              <a:rPr lang="fr-FR" sz="1100" b="1" dirty="0" err="1">
                <a:effectLst/>
                <a:latin typeface="Calibri" panose="020F0502020204030204" pitchFamily="34" charset="0"/>
                <a:ea typeface="Calibri" panose="020F0502020204030204" pitchFamily="34" charset="0"/>
                <a:cs typeface="Times New Roman" panose="02020603050405020304" pitchFamily="18" charset="0"/>
              </a:rPr>
              <a:t>Scaling</a:t>
            </a:r>
            <a:r>
              <a:rPr lang="fr-FR" sz="1100" b="1" dirty="0">
                <a:effectLst/>
                <a:latin typeface="Calibri" panose="020F0502020204030204" pitchFamily="34" charset="0"/>
                <a:ea typeface="Calibri" panose="020F0502020204030204" pitchFamily="34" charset="0"/>
                <a:cs typeface="Times New Roman" panose="02020603050405020304" pitchFamily="18" charset="0"/>
              </a:rPr>
              <a:t> </a:t>
            </a:r>
            <a:r>
              <a:rPr lang="fr-FR" sz="1100" dirty="0">
                <a:effectLst/>
                <a:latin typeface="Calibri" panose="020F0502020204030204" pitchFamily="34" charset="0"/>
                <a:ea typeface="Calibri" panose="020F0502020204030204" pitchFamily="34" charset="0"/>
                <a:cs typeface="Times New Roman" panose="02020603050405020304" pitchFamily="18" charset="0"/>
              </a:rPr>
              <a:t>: permet de gérer la montée en performance si besoin et la haute disponibilité de nos machines EC2 </a:t>
            </a:r>
          </a:p>
          <a:p>
            <a:pPr marL="342900" lvl="0" indent="-342900">
              <a:lnSpc>
                <a:spcPct val="107000"/>
              </a:lnSpc>
              <a:buFont typeface="Calibri" panose="020F0502020204030204" pitchFamily="34" charset="0"/>
              <a:buChar char="-"/>
            </a:pPr>
            <a:r>
              <a:rPr lang="fr-FR" sz="1100" b="1" dirty="0">
                <a:effectLst/>
                <a:latin typeface="Calibri" panose="020F0502020204030204" pitchFamily="34" charset="0"/>
                <a:ea typeface="Calibri" panose="020F0502020204030204" pitchFamily="34" charset="0"/>
                <a:cs typeface="Times New Roman" panose="02020603050405020304" pitchFamily="18" charset="0"/>
              </a:rPr>
              <a:t>Elastic </a:t>
            </a:r>
            <a:r>
              <a:rPr lang="fr-FR" sz="1100" b="1" dirty="0" err="1">
                <a:effectLst/>
                <a:latin typeface="Calibri" panose="020F0502020204030204" pitchFamily="34" charset="0"/>
                <a:ea typeface="Calibri" panose="020F0502020204030204" pitchFamily="34" charset="0"/>
                <a:cs typeface="Times New Roman" panose="02020603050405020304" pitchFamily="18" charset="0"/>
              </a:rPr>
              <a:t>Load</a:t>
            </a:r>
            <a:r>
              <a:rPr lang="fr-FR" sz="1100" b="1" dirty="0">
                <a:effectLst/>
                <a:latin typeface="Calibri" panose="020F0502020204030204" pitchFamily="34" charset="0"/>
                <a:ea typeface="Calibri" panose="020F0502020204030204" pitchFamily="34" charset="0"/>
                <a:cs typeface="Times New Roman" panose="02020603050405020304" pitchFamily="18" charset="0"/>
              </a:rPr>
              <a:t> Balancer </a:t>
            </a:r>
            <a:r>
              <a:rPr lang="fr-FR" sz="1100" dirty="0">
                <a:effectLst/>
                <a:latin typeface="Calibri" panose="020F0502020204030204" pitchFamily="34" charset="0"/>
                <a:ea typeface="Calibri" panose="020F0502020204030204" pitchFamily="34" charset="0"/>
                <a:cs typeface="Times New Roman" panose="02020603050405020304" pitchFamily="18" charset="0"/>
              </a:rPr>
              <a:t>:  qui nous permet de repartir le traffic entrant et permet d’atteindre un niveau élevé de tolérance aux pannes.</a:t>
            </a:r>
          </a:p>
          <a:p>
            <a:pPr marL="342900" lvl="0" indent="-342900">
              <a:lnSpc>
                <a:spcPct val="107000"/>
              </a:lnSpc>
              <a:buFont typeface="Calibri" panose="020F0502020204030204" pitchFamily="34" charset="0"/>
              <a:buChar char="-"/>
            </a:pPr>
            <a:r>
              <a:rPr lang="fr-FR" sz="1100" b="1" dirty="0">
                <a:effectLst/>
                <a:latin typeface="Calibri" panose="020F0502020204030204" pitchFamily="34" charset="0"/>
                <a:ea typeface="Calibri" panose="020F0502020204030204" pitchFamily="34" charset="0"/>
                <a:cs typeface="Times New Roman" panose="02020603050405020304" pitchFamily="18" charset="0"/>
              </a:rPr>
              <a:t>AWS Elastic Beanstalk </a:t>
            </a:r>
            <a:r>
              <a:rPr lang="fr-FR" sz="1100" dirty="0">
                <a:effectLst/>
                <a:latin typeface="Calibri" panose="020F0502020204030204" pitchFamily="34" charset="0"/>
                <a:ea typeface="Calibri" panose="020F0502020204030204" pitchFamily="34" charset="0"/>
                <a:cs typeface="Times New Roman" panose="02020603050405020304" pitchFamily="18" charset="0"/>
              </a:rPr>
              <a:t>:  permet de gérer rapidement nos déploiement, nos besoins de montée en performance et de manager rapidement nos applications</a:t>
            </a:r>
          </a:p>
          <a:p>
            <a:endParaRPr lang="en-US" sz="1100" b="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5106503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r>
              <a:rPr lang="fr-FR" dirty="0"/>
              <a:t>Elastic Beanstalk est une plate-forme en tant que service (ou PaaS) qui facilite le déploiement, la mise à l'échelle et la gestion rapides de vos applications.</a:t>
            </a:r>
          </a:p>
          <a:p>
            <a:r>
              <a:rPr lang="fr-FR" dirty="0"/>
              <a:t>Le contrôle reste entre vos mains. Avec toute la plate-forme déjà construite, il vous suffit de télécharger votre code.</a:t>
            </a:r>
          </a:p>
          <a:p>
            <a:r>
              <a:rPr lang="fr-FR" dirty="0"/>
              <a:t>Choisissez votre type d'instance, votre base de données, définissez et ajustez Auto </a:t>
            </a:r>
            <a:r>
              <a:rPr lang="fr-FR" dirty="0" err="1"/>
              <a:t>Scaling</a:t>
            </a:r>
            <a:r>
              <a:rPr lang="fr-FR" dirty="0"/>
              <a:t>, mettez à jour votre application, accédez aux fichiers journaux du serveur et activez HTTPS sur l'équilibreur de charge.</a:t>
            </a:r>
            <a:endParaRPr lang="en-US" dirty="0"/>
          </a:p>
        </p:txBody>
      </p:sp>
    </p:spTree>
    <p:extLst>
      <p:ext uri="{BB962C8B-B14F-4D97-AF65-F5344CB8AC3E}">
        <p14:creationId xmlns:p14="http://schemas.microsoft.com/office/powerpoint/2010/main" val="33921303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r>
              <a:rPr lang="fr-FR" sz="1100" dirty="0"/>
              <a:t>Elastic Beanstalk prend en charge une large gamme de plates-formes. Les plates-formes prises en charge incluent Packer Builder, conteneur unique / multi-conteneurs ou Docker préconfiguré, Go, </a:t>
            </a:r>
            <a:r>
              <a:rPr lang="fr-FR" sz="1100" dirty="0" err="1"/>
              <a:t>JavaSE</a:t>
            </a:r>
            <a:r>
              <a:rPr lang="fr-FR" sz="1100" dirty="0"/>
              <a:t>, Java avec Tomcat, .NET sur Windows Server avec IIS, Node.js, PHP, Python et Ruby.</a:t>
            </a:r>
          </a:p>
          <a:p>
            <a:endParaRPr lang="fr-FR" sz="1100" dirty="0"/>
          </a:p>
          <a:p>
            <a:r>
              <a:rPr lang="fr-FR" sz="1100" dirty="0"/>
              <a:t>Vous pouvez développer votre application pour répondre à vos besoins et la déployer simplement sur Elastic Beanstalk. Il n'y a aucun frais pour AWS Elastic Beanstalk. Vous ne payez que pour les services sous-jacents utilisés</a:t>
            </a:r>
            <a:r>
              <a:rPr lang="en-US" sz="1100" dirty="0"/>
              <a:t>. </a:t>
            </a:r>
          </a:p>
        </p:txBody>
      </p:sp>
    </p:spTree>
    <p:extLst>
      <p:ext uri="{BB962C8B-B14F-4D97-AF65-F5344CB8AC3E}">
        <p14:creationId xmlns:p14="http://schemas.microsoft.com/office/powerpoint/2010/main" val="33199888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r>
              <a:rPr lang="fr-FR" sz="1100" kern="1200" dirty="0">
                <a:solidFill>
                  <a:schemeClr val="tx1"/>
                </a:solidFill>
                <a:effectLst/>
                <a:ea typeface="+mn-ea"/>
              </a:rPr>
              <a:t>Elastic Beanstalk fournit tous les services applicatifs dont vous avez besoin pour votre application. La seule chose dont vous avez besoin pour créer votre code, déployez-le selon vos besoins. Cela rend le déploiement de votre application très rapide et facile.</a:t>
            </a:r>
          </a:p>
          <a:p>
            <a:endParaRPr lang="fr-FR" sz="1100" kern="1200" dirty="0">
              <a:solidFill>
                <a:schemeClr val="tx1"/>
              </a:solidFill>
              <a:effectLst/>
              <a:ea typeface="+mn-ea"/>
            </a:endParaRPr>
          </a:p>
          <a:p>
            <a:r>
              <a:rPr lang="fr-FR" sz="1100" kern="1200" dirty="0">
                <a:solidFill>
                  <a:schemeClr val="tx1"/>
                </a:solidFill>
                <a:effectLst/>
                <a:ea typeface="+mn-ea"/>
              </a:rPr>
              <a:t>Les mises à jour de votre application sont faciles lorsque vous la déployez. Vous téléchargez simplement le nouveau code</a:t>
            </a:r>
            <a:endParaRPr lang="en-US" sz="1100" kern="1200" dirty="0">
              <a:solidFill>
                <a:schemeClr val="tx1"/>
              </a:solidFill>
              <a:effectLst/>
              <a:ea typeface="+mn-ea"/>
            </a:endParaRPr>
          </a:p>
        </p:txBody>
      </p:sp>
    </p:spTree>
    <p:extLst>
      <p:ext uri="{BB962C8B-B14F-4D97-AF65-F5344CB8AC3E}">
        <p14:creationId xmlns:p14="http://schemas.microsoft.com/office/powerpoint/2010/main" val="24435386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r>
              <a:rPr lang="fr-FR" sz="1100" dirty="0"/>
              <a:t>Elastic Beanstalk est le moyen le plus rapide et le plus simple de déployer votre application sur AWS. Utilisez AWS Management Console, un référentiel Git ou un environnement de développement intégré, tel qu'Eclipse ou Visual Studio pour télécharger votre application, et Elastic Beanstalk gère automatiquement les détails de déploiement du provisionnement de la capacité, de l'équilibrage de charge, de la mise à l'échelle automatique et de la surveillance de l'état de l'application.</a:t>
            </a:r>
          </a:p>
          <a:p>
            <a:endParaRPr lang="fr-FR" sz="1100" dirty="0"/>
          </a:p>
          <a:p>
            <a:r>
              <a:rPr lang="fr-FR" sz="1100" dirty="0"/>
              <a:t>Vous pouvez améliorer votre productivité en vous concentrant sur l'écriture de code plutôt que de passer du temps à gérer et à configurer des serveurs, des bases de données, des équilibreurs de charge, des pare-feu et des réseaux. Elastic Beanstalk provisionne et exploite l'infrastructure et gère la pile d'applications (plate-forme) pour vous, vous n'avez donc pas à perdre du temps ou à développer l'expertise. Il maintient la plate-forme sous-jacente exécutant votre application avec les derniers correctifs et mises à jour.</a:t>
            </a:r>
          </a:p>
          <a:p>
            <a:endParaRPr lang="fr-FR" sz="1100" dirty="0"/>
          </a:p>
          <a:p>
            <a:r>
              <a:rPr lang="fr-FR" sz="1100" dirty="0"/>
              <a:t>Il est impossible de dépasser. Avec Elastic Beanstalk, votre application peut gérer les pics de charge de travail ou de trafic tout en minimisant vos coûts.</a:t>
            </a:r>
          </a:p>
          <a:p>
            <a:r>
              <a:rPr lang="fr-FR" sz="1100" dirty="0"/>
              <a:t>Il met automatiquement à l'échelle votre application en fonction des besoins spécifiques de votre application à l'aide de paramètres de mise à l'échelle automatique facilement réglables. Vous pouvez utiliser les métriques d'utilisation du processeur pour déclencher des actions Auto </a:t>
            </a:r>
            <a:r>
              <a:rPr lang="fr-FR" sz="1100" dirty="0" err="1"/>
              <a:t>Scaling</a:t>
            </a:r>
            <a:r>
              <a:rPr lang="fr-FR" sz="1100" dirty="0"/>
              <a:t>.</a:t>
            </a:r>
          </a:p>
          <a:p>
            <a:r>
              <a:rPr lang="fr-FR" sz="1100" dirty="0"/>
              <a:t>Vous avez la liberté de sélectionner les ressources AWS, telles que le type d'instance Amazon EC2, qui sont optimales pour votre application. Elastic Beanstalk vous permet « d'ouvrir le capot » et de conserver un contrôle total sur les ressources AWS qui alimentent votre application. Si vous décidez de prendre en charge certains (ou tous) des éléments de votre infrastructure, vous pouvez le faire de manière transparente en utilisant les capacités de gestion d'Elastic Beanstalk</a:t>
            </a:r>
            <a:endParaRPr lang="en-US" sz="1100" dirty="0"/>
          </a:p>
        </p:txBody>
      </p:sp>
    </p:spTree>
    <p:extLst>
      <p:ext uri="{BB962C8B-B14F-4D97-AF65-F5344CB8AC3E}">
        <p14:creationId xmlns:p14="http://schemas.microsoft.com/office/powerpoint/2010/main" val="32585981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r>
              <a:rPr lang="fr-FR" sz="1100" dirty="0"/>
              <a:t>AWS Elastic Beanstalk améliore la productivité des développeurs en simplifiant le processus de déploiement de votre application, réduisant ainsi la complexité de gestion.</a:t>
            </a:r>
          </a:p>
          <a:p>
            <a:r>
              <a:rPr lang="fr-FR" sz="1100" dirty="0"/>
              <a:t>Il n'y a aucun frais pour Elastic Beanstalk. Vous ne payez que pour les services que vous utilisez.</a:t>
            </a:r>
          </a:p>
          <a:p>
            <a:endParaRPr lang="fr-FR" sz="1100" dirty="0"/>
          </a:p>
          <a:p>
            <a:r>
              <a:rPr lang="fr-FR" sz="1100" dirty="0"/>
              <a:t>AWS Elastic Beanstalk peut vous aider à mettre rapidement vos applications en service sur AWS. Téléchargez simplement votre code d'application et le service gère automatiquement tous les détails, tels que l'approvisionnement des ressources, l'équilibrage de charge, la mise à l'échelle automatique et la surveillance</a:t>
            </a:r>
          </a:p>
          <a:p>
            <a:r>
              <a:rPr lang="en-US" sz="1100" dirty="0"/>
              <a:t> </a:t>
            </a:r>
          </a:p>
          <a:p>
            <a:r>
              <a:rPr lang="en-US" sz="1100" dirty="0"/>
              <a:t>To learn more about Elastic Beanstalk, select the link. </a:t>
            </a:r>
            <a:r>
              <a:rPr lang="en-US" sz="1100" b="0" i="0" kern="1200" dirty="0">
                <a:solidFill>
                  <a:schemeClr val="tx1"/>
                </a:solidFill>
                <a:effectLst/>
                <a:latin typeface="+mn-lt"/>
                <a:ea typeface="+mn-ea"/>
                <a:cs typeface="+mn-cs"/>
                <a:hlinkClick r:id="rId3"/>
              </a:rPr>
              <a:t>https://aws.amazon.com/elasticbeanstalk/</a:t>
            </a:r>
            <a:r>
              <a:rPr lang="en-US" sz="1100" b="0" i="0" kern="1200" dirty="0">
                <a:solidFill>
                  <a:schemeClr val="tx1"/>
                </a:solidFill>
                <a:effectLst/>
                <a:latin typeface="+mn-lt"/>
                <a:ea typeface="+mn-ea"/>
                <a:cs typeface="+mn-cs"/>
              </a:rPr>
              <a:t>. </a:t>
            </a:r>
          </a:p>
        </p:txBody>
      </p:sp>
    </p:spTree>
    <p:extLst>
      <p:ext uri="{BB962C8B-B14F-4D97-AF65-F5344CB8AC3E}">
        <p14:creationId xmlns:p14="http://schemas.microsoft.com/office/powerpoint/2010/main" val="6576812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b="0" i="0" kern="1200" dirty="0">
                <a:solidFill>
                  <a:schemeClr val="tx1"/>
                </a:solidFill>
                <a:effectLst/>
                <a:ea typeface="+mn-ea"/>
                <a:cs typeface="+mn-cs"/>
              </a:rPr>
              <a:t>En résumé, nous :</a:t>
            </a:r>
          </a:p>
          <a:p>
            <a:r>
              <a:rPr lang="fr-FR" sz="1100" b="0" i="0" kern="1200" dirty="0">
                <a:solidFill>
                  <a:schemeClr val="tx1"/>
                </a:solidFill>
                <a:effectLst/>
                <a:ea typeface="+mn-ea"/>
                <a:cs typeface="+mn-cs"/>
              </a:rPr>
              <a:t>Services de calcul décrits dans le cloud.</a:t>
            </a:r>
          </a:p>
          <a:p>
            <a:r>
              <a:rPr lang="fr-FR" sz="1100" b="0" i="0" kern="1200" dirty="0">
                <a:solidFill>
                  <a:schemeClr val="tx1"/>
                </a:solidFill>
                <a:effectLst/>
                <a:ea typeface="+mn-ea"/>
                <a:cs typeface="+mn-cs"/>
              </a:rPr>
              <a:t>Explication d'Amazon EC2 et des opportunités d'optimisation des coûts.</a:t>
            </a:r>
          </a:p>
          <a:p>
            <a:r>
              <a:rPr lang="fr-FR" sz="1100" b="0" i="0" kern="1200" dirty="0">
                <a:solidFill>
                  <a:schemeClr val="tx1"/>
                </a:solidFill>
                <a:effectLst/>
                <a:ea typeface="+mn-ea"/>
                <a:cs typeface="+mn-cs"/>
              </a:rPr>
              <a:t>Exploration de l'informatique sans serveur avec Lambda.</a:t>
            </a:r>
          </a:p>
          <a:p>
            <a:r>
              <a:rPr lang="fr-FR" sz="1100" b="0" i="0" kern="1200" dirty="0">
                <a:solidFill>
                  <a:schemeClr val="tx1"/>
                </a:solidFill>
                <a:effectLst/>
                <a:ea typeface="+mn-ea"/>
                <a:cs typeface="+mn-cs"/>
              </a:rPr>
              <a:t>Examen d'Elastic Beanstalk et de sa capacité à faciliter le déploiement rapide d'applications.</a:t>
            </a:r>
          </a:p>
          <a:p>
            <a:endParaRPr lang="fr-FR" sz="1100" b="0" i="0" kern="1200" dirty="0">
              <a:solidFill>
                <a:schemeClr val="tx1"/>
              </a:solidFill>
              <a:effectLst/>
              <a:ea typeface="+mn-ea"/>
              <a:cs typeface="+mn-cs"/>
            </a:endParaRPr>
          </a:p>
          <a:p>
            <a:r>
              <a:rPr lang="fr-FR" sz="1100" b="0" i="0" kern="1200" dirty="0">
                <a:solidFill>
                  <a:schemeClr val="tx1"/>
                </a:solidFill>
                <a:effectLst/>
                <a:ea typeface="+mn-ea"/>
                <a:cs typeface="+mn-cs"/>
              </a:rPr>
              <a:t>Pour terminer ce module, veuillez compléter le laboratoire et l'évaluation des connaissances correspondante</a:t>
            </a:r>
            <a:endParaRPr lang="en-US" sz="1100" dirty="0"/>
          </a:p>
        </p:txBody>
      </p:sp>
    </p:spTree>
    <p:extLst>
      <p:ext uri="{BB962C8B-B14F-4D97-AF65-F5344CB8AC3E}">
        <p14:creationId xmlns:p14="http://schemas.microsoft.com/office/powerpoint/2010/main" val="1480580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100" dirty="0"/>
              <a:t>Now that we have a better understanding of some of the compute services offered by AWS, let’s continue on with an introduction to storage. </a:t>
            </a:r>
          </a:p>
        </p:txBody>
      </p:sp>
    </p:spTree>
    <p:extLst>
      <p:ext uri="{BB962C8B-B14F-4D97-AF65-F5344CB8AC3E}">
        <p14:creationId xmlns:p14="http://schemas.microsoft.com/office/powerpoint/2010/main" val="17669530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Thanks for participating.</a:t>
            </a:r>
          </a:p>
        </p:txBody>
      </p:sp>
    </p:spTree>
    <p:extLst>
      <p:ext uri="{BB962C8B-B14F-4D97-AF65-F5344CB8AC3E}">
        <p14:creationId xmlns:p14="http://schemas.microsoft.com/office/powerpoint/2010/main" val="479579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r>
              <a:rPr lang="fr-FR" sz="1100" kern="1200" noProof="0" dirty="0">
                <a:solidFill>
                  <a:schemeClr val="tx1"/>
                </a:solidFill>
                <a:effectLst/>
                <a:latin typeface="Calibri" panose="020F0502020204030204" pitchFamily="34" charset="0"/>
                <a:cs typeface="Times New Roman" panose="02020603050405020304" pitchFamily="18" charset="0"/>
              </a:rPr>
              <a:t>Il existe également d’autres services de type </a:t>
            </a:r>
            <a:r>
              <a:rPr lang="fr-FR" sz="1100" kern="1200" noProof="0" dirty="0" err="1">
                <a:solidFill>
                  <a:schemeClr val="tx1"/>
                </a:solidFill>
                <a:effectLst/>
                <a:latin typeface="Calibri" panose="020F0502020204030204" pitchFamily="34" charset="0"/>
                <a:cs typeface="Times New Roman" panose="02020603050405020304" pitchFamily="18" charset="0"/>
              </a:rPr>
              <a:t>compute</a:t>
            </a:r>
            <a:r>
              <a:rPr lang="en-US" sz="1100" b="0" kern="1200" noProof="0" dirty="0">
                <a:solidFill>
                  <a:schemeClr val="tx1"/>
                </a:solidFill>
                <a:effectLst/>
                <a:latin typeface="Calibri" panose="020F0502020204030204" pitchFamily="34" charset="0"/>
                <a:cs typeface="Times New Roman" panose="02020603050405020304" pitchFamily="18" charset="0"/>
              </a:rPr>
              <a:t>, </a:t>
            </a:r>
            <a:r>
              <a:rPr lang="en-US" sz="1100" b="0" kern="1200" noProof="0" dirty="0" err="1">
                <a:solidFill>
                  <a:schemeClr val="tx1"/>
                </a:solidFill>
                <a:effectLst/>
                <a:latin typeface="Calibri" panose="020F0502020204030204" pitchFamily="34" charset="0"/>
                <a:cs typeface="Times New Roman" panose="02020603050405020304" pitchFamily="18" charset="0"/>
              </a:rPr>
              <a:t>ces</a:t>
            </a:r>
            <a:r>
              <a:rPr lang="en-US" sz="1100" b="0" kern="1200" noProof="0" dirty="0">
                <a:solidFill>
                  <a:schemeClr val="tx1"/>
                </a:solidFill>
                <a:effectLst/>
                <a:latin typeface="Calibri" panose="020F0502020204030204" pitchFamily="34" charset="0"/>
                <a:cs typeface="Times New Roman" panose="02020603050405020304" pitchFamily="18" charset="0"/>
              </a:rPr>
              <a:t> services </a:t>
            </a:r>
            <a:r>
              <a:rPr lang="fr-FR" sz="1100" b="0" dirty="0"/>
              <a:t>supplémentaires incluent : </a:t>
            </a:r>
          </a:p>
          <a:p>
            <a:endParaRPr lang="fr-FR" sz="1100" b="0" dirty="0"/>
          </a:p>
          <a:p>
            <a:r>
              <a:rPr lang="fr-FR" sz="1100" b="1" dirty="0"/>
              <a:t>Amazon </a:t>
            </a:r>
            <a:r>
              <a:rPr lang="fr-FR" sz="1100" b="1" dirty="0" err="1"/>
              <a:t>Lightsail</a:t>
            </a:r>
            <a:r>
              <a:rPr lang="fr-FR" sz="1100" b="1" dirty="0"/>
              <a:t> </a:t>
            </a:r>
            <a:r>
              <a:rPr lang="fr-FR" sz="1100" b="0" dirty="0"/>
              <a:t>offrant tout ce dont vous avez besoin pour démarrer un projet, y compris une machine virtuelle, un stockage SSD, un transfert de données, une gestion DNS et une adresse IP statique, le tout pour un prix bas et prévisible. Gérez plus facilement des serveurs Web et d'applications simples.</a:t>
            </a:r>
          </a:p>
          <a:p>
            <a:endParaRPr lang="fr-FR" sz="1100" b="0" dirty="0"/>
          </a:p>
          <a:p>
            <a:r>
              <a:rPr lang="fr-FR" sz="1100" b="1" dirty="0"/>
              <a:t>Amazon Elastic Container Service </a:t>
            </a:r>
            <a:r>
              <a:rPr lang="fr-FR" sz="1100" b="0" dirty="0"/>
              <a:t>est un service de gestion de conteneurs hautement évolutif et hautes performances qui prend en charge les conteneurs Docker et vous permet d'exécuter facilement des applications sur un cluster géré d'instances Amazon EC2.</a:t>
            </a:r>
          </a:p>
          <a:p>
            <a:endParaRPr lang="fr-FR" sz="1100" b="0" dirty="0"/>
          </a:p>
          <a:p>
            <a:r>
              <a:rPr lang="fr-FR" sz="1100" b="1" dirty="0"/>
              <a:t>AWS </a:t>
            </a:r>
            <a:r>
              <a:rPr lang="fr-FR" sz="1100" b="1" dirty="0" err="1"/>
              <a:t>Fargate</a:t>
            </a:r>
            <a:r>
              <a:rPr lang="fr-FR" sz="1100" b="1" dirty="0"/>
              <a:t> </a:t>
            </a:r>
            <a:r>
              <a:rPr lang="fr-FR" sz="1100" b="0" dirty="0"/>
              <a:t>est une technologie pour Amazon ECS et Amazon Elastic Container Service pour Kubernetes qui permet aux utilisateurs d'exécuter des conteneurs sans avoir à gérer de serveurs ou de clusters.</a:t>
            </a:r>
          </a:p>
          <a:p>
            <a:endParaRPr lang="fr-FR" sz="1100" b="0" dirty="0"/>
          </a:p>
          <a:p>
            <a:r>
              <a:rPr lang="fr-FR" sz="1100" b="1" dirty="0"/>
              <a:t>Amazon Elastic Container Service for Kubernetes </a:t>
            </a:r>
            <a:r>
              <a:rPr lang="fr-FR" sz="1100" b="0" dirty="0"/>
              <a:t>(ou Amazon EKS) est un service géré qui simplifie l'exécution de Kubernetes sur AWS sans avoir besoin d'installer ou d'exploiter vos propres clusters Kubernetes.</a:t>
            </a:r>
          </a:p>
          <a:p>
            <a:endParaRPr lang="en-US" sz="1100" dirty="0"/>
          </a:p>
          <a:p>
            <a:r>
              <a:rPr lang="en-US" sz="1100" dirty="0"/>
              <a:t>For additional information about AWS compute services, select the link. </a:t>
            </a:r>
            <a:endParaRPr lang="en-US" sz="1100" kern="1200" baseline="0" dirty="0">
              <a:solidFill>
                <a:schemeClr val="tx1"/>
              </a:solidFill>
              <a:effectLst/>
              <a:latin typeface="+mn-lt"/>
              <a:ea typeface="+mn-ea"/>
              <a:cs typeface="+mn-cs"/>
            </a:endParaRPr>
          </a:p>
          <a:p>
            <a:pPr lvl="0">
              <a:defRPr/>
            </a:pPr>
            <a:r>
              <a:rPr lang="en-US" sz="1100" dirty="0">
                <a:hlinkClick r:id="rId3"/>
              </a:rPr>
              <a:t>https://aws.amazon.com/products/compute/</a:t>
            </a:r>
            <a:r>
              <a:rPr lang="en-US" sz="1100" kern="1200" dirty="0">
                <a:solidFill>
                  <a:schemeClr val="tx1"/>
                </a:solidFill>
                <a:effectLst/>
                <a:latin typeface="+mn-lt"/>
                <a:ea typeface="+mn-ea"/>
                <a:cs typeface="+mn-cs"/>
              </a:rPr>
              <a:t>. </a:t>
            </a:r>
          </a:p>
        </p:txBody>
      </p:sp>
    </p:spTree>
    <p:extLst>
      <p:ext uri="{BB962C8B-B14F-4D97-AF65-F5344CB8AC3E}">
        <p14:creationId xmlns:p14="http://schemas.microsoft.com/office/powerpoint/2010/main" val="4177858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noProof="0" dirty="0"/>
              <a:t>Dans cette partie 2, nous allons parler de </a:t>
            </a:r>
            <a:r>
              <a:rPr lang="fr-FR" noProof="0" dirty="0" err="1"/>
              <a:t>l’amazon</a:t>
            </a:r>
            <a:r>
              <a:rPr lang="fr-FR" noProof="0" dirty="0"/>
              <a:t> Ec2; il s’agit en fait du service qui est responsable de l’</a:t>
            </a:r>
            <a:r>
              <a:rPr lang="fr-FR" noProof="0" dirty="0" err="1"/>
              <a:t>execution</a:t>
            </a:r>
            <a:r>
              <a:rPr lang="fr-FR" noProof="0" dirty="0"/>
              <a:t> des machines virtuelles.</a:t>
            </a:r>
          </a:p>
          <a:p>
            <a:endParaRPr lang="en-US" dirty="0"/>
          </a:p>
          <a:p>
            <a:r>
              <a:rPr lang="fr-FR" dirty="0"/>
              <a:t>Amazon EC2 est l'un des principaux services AWS, car il fournit des ressources de calcul. </a:t>
            </a:r>
            <a:endParaRPr lang="en-US" dirty="0"/>
          </a:p>
        </p:txBody>
      </p:sp>
    </p:spTree>
    <p:extLst>
      <p:ext uri="{BB962C8B-B14F-4D97-AF65-F5344CB8AC3E}">
        <p14:creationId xmlns:p14="http://schemas.microsoft.com/office/powerpoint/2010/main" val="2071822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baseline="0" noProof="0" dirty="0"/>
              <a:t>Voici à quoi ressemble son logo, et sans plus tarder nous allons voir à quoi est ce qu’il correspond</a:t>
            </a:r>
          </a:p>
          <a:p>
            <a:endParaRPr lang="en-US" sz="1100" baseline="0" dirty="0"/>
          </a:p>
          <a:p>
            <a:r>
              <a:rPr lang="fr-FR" sz="1100" baseline="0" dirty="0"/>
              <a:t>Le calcul fait référence à la quantité de puissance de calcul requise pour accomplir votre charge de travail. Si votre charge de travail est faible, comme un site Web qui reçoit peu de visiteurs, alors vos besoins en calcul ou votre charge de travail seront également très faibles.</a:t>
            </a:r>
          </a:p>
          <a:p>
            <a:endParaRPr lang="fr-FR" sz="1100" baseline="0" dirty="0"/>
          </a:p>
          <a:p>
            <a:r>
              <a:rPr lang="fr-FR" sz="1100" baseline="0" dirty="0"/>
              <a:t>Une charge de travail plus importante, telle que le dépistage d'une bactérie contre des milliers de combinaisons différentes d'antibiotiques pour la sensibilité, peut nécessiter beaucoup de calcul, donc beaucoup de ressources également.</a:t>
            </a:r>
          </a:p>
          <a:p>
            <a:endParaRPr lang="fr-FR" sz="1100" baseline="0" dirty="0"/>
          </a:p>
          <a:p>
            <a:r>
              <a:rPr lang="fr-FR" sz="1100" baseline="0" dirty="0"/>
              <a:t>Nous verrons donc dans cette partie comment Amazon EC2 gère ces charges de travail.</a:t>
            </a:r>
            <a:endParaRPr lang="en-US" sz="1100" dirty="0"/>
          </a:p>
        </p:txBody>
      </p:sp>
    </p:spTree>
    <p:extLst>
      <p:ext uri="{BB962C8B-B14F-4D97-AF65-F5344CB8AC3E}">
        <p14:creationId xmlns:p14="http://schemas.microsoft.com/office/powerpoint/2010/main" val="42668392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Tout d'abord, il est important de noter que EC2 signifie Elastic Compute Cloud.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600" b="1" dirty="0"/>
              <a:t>Elastic</a:t>
            </a:r>
            <a:r>
              <a:rPr lang="fr-FR" sz="1600" dirty="0"/>
              <a:t> fait référence au fait que, s'il est correctement configuré, vous pouvez augmenter ou diminuer automatiquement le nombre de serveurs requis par une application, en fonction des demandes actuelles de cette application.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600" b="1" dirty="0"/>
              <a:t>Le </a:t>
            </a:r>
            <a:r>
              <a:rPr lang="fr-FR" sz="1600" b="1" dirty="0" err="1"/>
              <a:t>compute</a:t>
            </a:r>
            <a:r>
              <a:rPr lang="fr-FR" sz="1600" b="1" dirty="0"/>
              <a:t> </a:t>
            </a:r>
            <a:r>
              <a:rPr lang="fr-FR" sz="1600" dirty="0"/>
              <a:t>fait référence aux ressources de calcul, ou serveur, qui sont présentées.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600" b="1" dirty="0"/>
              <a:t>Le cloud </a:t>
            </a:r>
            <a:r>
              <a:rPr lang="fr-FR" sz="1600" dirty="0"/>
              <a:t>fait référence au fait qu'il s'agit de ressources de calcul hébergées dans le cloud.</a:t>
            </a: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err="1">
                <a:solidFill>
                  <a:schemeClr val="tx1"/>
                </a:solidFill>
                <a:effectLst/>
                <a:latin typeface="+mn-lt"/>
                <a:ea typeface="+mn-ea"/>
                <a:cs typeface="+mn-cs"/>
              </a:rPr>
              <a:t>en</a:t>
            </a:r>
            <a:r>
              <a:rPr lang="en-US" sz="1100" kern="1200" dirty="0">
                <a:solidFill>
                  <a:schemeClr val="tx1"/>
                </a:solidFill>
                <a:effectLst/>
                <a:latin typeface="+mn-lt"/>
                <a:ea typeface="+mn-ea"/>
                <a:cs typeface="+mn-cs"/>
              </a:rPr>
              <a:t> fait  Il </a:t>
            </a:r>
            <a:r>
              <a:rPr lang="en-US" sz="1100" kern="1200" dirty="0" err="1">
                <a:solidFill>
                  <a:schemeClr val="tx1"/>
                </a:solidFill>
                <a:effectLst/>
                <a:latin typeface="+mn-lt"/>
                <a:ea typeface="+mn-ea"/>
                <a:cs typeface="+mn-cs"/>
              </a:rPr>
              <a:t>s’agit</a:t>
            </a:r>
            <a:r>
              <a:rPr lang="en-US" sz="1100" kern="1200" dirty="0">
                <a:solidFill>
                  <a:schemeClr val="tx1"/>
                </a:solidFill>
                <a:effectLst/>
                <a:latin typeface="+mn-lt"/>
                <a:ea typeface="+mn-ea"/>
                <a:cs typeface="+mn-cs"/>
              </a:rPr>
              <a:t> d’un service qui nous </a:t>
            </a:r>
            <a:r>
              <a:rPr lang="en-US" sz="1100" kern="1200" dirty="0" err="1">
                <a:solidFill>
                  <a:schemeClr val="tx1"/>
                </a:solidFill>
                <a:effectLst/>
                <a:latin typeface="+mn-lt"/>
                <a:ea typeface="+mn-ea"/>
                <a:cs typeface="+mn-cs"/>
              </a:rPr>
              <a:t>permettra</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d’installer</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nos</a:t>
            </a:r>
            <a:r>
              <a:rPr lang="en-US" sz="1100" kern="1200" dirty="0">
                <a:solidFill>
                  <a:schemeClr val="tx1"/>
                </a:solidFill>
                <a:effectLst/>
                <a:latin typeface="+mn-lt"/>
                <a:ea typeface="+mn-ea"/>
                <a:cs typeface="+mn-cs"/>
              </a:rPr>
              <a:t> applications, deployer un </a:t>
            </a:r>
            <a:r>
              <a:rPr lang="en-US" sz="1100" kern="1200" dirty="0" err="1">
                <a:solidFill>
                  <a:schemeClr val="tx1"/>
                </a:solidFill>
                <a:effectLst/>
                <a:latin typeface="+mn-lt"/>
                <a:ea typeface="+mn-ea"/>
                <a:cs typeface="+mn-cs"/>
              </a:rPr>
              <a:t>serveur</a:t>
            </a:r>
            <a:r>
              <a:rPr lang="en-US" sz="1100" kern="1200" dirty="0">
                <a:solidFill>
                  <a:schemeClr val="tx1"/>
                </a:solidFill>
                <a:effectLst/>
                <a:latin typeface="+mn-lt"/>
                <a:ea typeface="+mn-ea"/>
                <a:cs typeface="+mn-cs"/>
              </a:rPr>
              <a:t> BDD, web, </a:t>
            </a:r>
            <a:r>
              <a:rPr lang="en-US" sz="1100" kern="1200" dirty="0" err="1">
                <a:solidFill>
                  <a:schemeClr val="tx1"/>
                </a:solidFill>
                <a:effectLst/>
                <a:latin typeface="+mn-lt"/>
                <a:ea typeface="+mn-ea"/>
                <a:cs typeface="+mn-cs"/>
              </a:rPr>
              <a:t>serveur</a:t>
            </a:r>
            <a:r>
              <a:rPr lang="en-US" sz="1100" kern="1200" dirty="0">
                <a:solidFill>
                  <a:schemeClr val="tx1"/>
                </a:solidFill>
                <a:effectLst/>
                <a:latin typeface="+mn-lt"/>
                <a:ea typeface="+mn-ea"/>
                <a:cs typeface="+mn-cs"/>
              </a:rPr>
              <a:t> de </a:t>
            </a:r>
            <a:r>
              <a:rPr lang="en-US" sz="1100" kern="1200" dirty="0" err="1">
                <a:solidFill>
                  <a:schemeClr val="tx1"/>
                </a:solidFill>
                <a:effectLst/>
                <a:latin typeface="+mn-lt"/>
                <a:ea typeface="+mn-ea"/>
                <a:cs typeface="+mn-cs"/>
              </a:rPr>
              <a:t>messagerie</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bref</a:t>
            </a:r>
            <a:r>
              <a:rPr lang="en-US" sz="1100" kern="1200" dirty="0">
                <a:solidFill>
                  <a:schemeClr val="tx1"/>
                </a:solidFill>
                <a:effectLst/>
                <a:latin typeface="+mn-lt"/>
                <a:ea typeface="+mn-ea"/>
                <a:cs typeface="+mn-cs"/>
              </a:rPr>
              <a:t> il </a:t>
            </a:r>
            <a:r>
              <a:rPr lang="en-US" sz="1100" kern="1200" dirty="0" err="1">
                <a:solidFill>
                  <a:schemeClr val="tx1"/>
                </a:solidFill>
                <a:effectLst/>
                <a:latin typeface="+mn-lt"/>
                <a:ea typeface="+mn-ea"/>
                <a:cs typeface="+mn-cs"/>
              </a:rPr>
              <a:t>s’agira</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en</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effet</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d’une</a:t>
            </a:r>
            <a:r>
              <a:rPr lang="en-US" sz="1100" kern="1200" dirty="0">
                <a:solidFill>
                  <a:schemeClr val="tx1"/>
                </a:solidFill>
                <a:effectLst/>
                <a:latin typeface="+mn-lt"/>
                <a:ea typeface="+mn-ea"/>
                <a:cs typeface="+mn-cs"/>
              </a:rPr>
              <a:t> machine </a:t>
            </a:r>
            <a:r>
              <a:rPr lang="en-US" sz="1100" kern="1200" dirty="0" err="1">
                <a:solidFill>
                  <a:schemeClr val="tx1"/>
                </a:solidFill>
                <a:effectLst/>
                <a:latin typeface="+mn-lt"/>
                <a:ea typeface="+mn-ea"/>
                <a:cs typeface="+mn-cs"/>
              </a:rPr>
              <a:t>virtuelle</a:t>
            </a:r>
            <a:r>
              <a:rPr lang="en-US" sz="1100" kern="1200" dirty="0">
                <a:solidFill>
                  <a:schemeClr val="tx1"/>
                </a:solidFill>
                <a:effectLst/>
                <a:latin typeface="+mn-lt"/>
                <a:ea typeface="+mn-ea"/>
                <a:cs typeface="+mn-cs"/>
              </a:rPr>
              <a:t> qui </a:t>
            </a:r>
            <a:r>
              <a:rPr lang="en-US" sz="1100" kern="1200" dirty="0" err="1">
                <a:solidFill>
                  <a:schemeClr val="tx1"/>
                </a:solidFill>
                <a:effectLst/>
                <a:latin typeface="+mn-lt"/>
                <a:ea typeface="+mn-ea"/>
                <a:cs typeface="+mn-cs"/>
              </a:rPr>
              <a:t>va</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jouer</a:t>
            </a:r>
            <a:r>
              <a:rPr lang="en-US" sz="1100" kern="1200" dirty="0">
                <a:solidFill>
                  <a:schemeClr val="tx1"/>
                </a:solidFill>
                <a:effectLst/>
                <a:latin typeface="+mn-lt"/>
                <a:ea typeface="+mn-ea"/>
                <a:cs typeface="+mn-cs"/>
              </a:rPr>
              <a:t> le meme role que </a:t>
            </a:r>
            <a:r>
              <a:rPr lang="en-US" sz="1100" kern="1200" dirty="0" err="1">
                <a:solidFill>
                  <a:schemeClr val="tx1"/>
                </a:solidFill>
                <a:effectLst/>
                <a:latin typeface="+mn-lt"/>
                <a:ea typeface="+mn-ea"/>
                <a:cs typeface="+mn-cs"/>
              </a:rPr>
              <a:t>notre</a:t>
            </a:r>
            <a:r>
              <a:rPr lang="en-US" sz="1100" kern="1200" dirty="0">
                <a:solidFill>
                  <a:schemeClr val="tx1"/>
                </a:solidFill>
                <a:effectLst/>
                <a:latin typeface="+mn-lt"/>
                <a:ea typeface="+mn-ea"/>
                <a:cs typeface="+mn-cs"/>
              </a:rPr>
              <a:t> machine physique que nous </a:t>
            </a:r>
            <a:r>
              <a:rPr lang="en-US" sz="1100" kern="1200" dirty="0" err="1">
                <a:solidFill>
                  <a:schemeClr val="tx1"/>
                </a:solidFill>
                <a:effectLst/>
                <a:latin typeface="+mn-lt"/>
                <a:ea typeface="+mn-ea"/>
                <a:cs typeface="+mn-cs"/>
              </a:rPr>
              <a:t>avons</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en</a:t>
            </a:r>
            <a:r>
              <a:rPr lang="en-US" sz="1100" kern="1200" dirty="0">
                <a:solidFill>
                  <a:schemeClr val="tx1"/>
                </a:solidFill>
                <a:effectLst/>
                <a:latin typeface="+mn-lt"/>
                <a:ea typeface="+mn-ea"/>
                <a:cs typeface="+mn-cs"/>
              </a:rPr>
              <a:t> on-premises </a:t>
            </a:r>
            <a:r>
              <a:rPr lang="en-US" sz="1100" kern="1200" dirty="0" err="1">
                <a:solidFill>
                  <a:schemeClr val="tx1"/>
                </a:solidFill>
                <a:effectLst/>
                <a:latin typeface="+mn-lt"/>
                <a:ea typeface="+mn-ea"/>
                <a:cs typeface="+mn-cs"/>
              </a:rPr>
              <a:t>ou</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en</a:t>
            </a:r>
            <a:r>
              <a:rPr lang="en-US" sz="1100" kern="1200" dirty="0">
                <a:solidFill>
                  <a:schemeClr val="tx1"/>
                </a:solidFill>
                <a:effectLst/>
                <a:latin typeface="+mn-lt"/>
                <a:ea typeface="+mn-ea"/>
                <a:cs typeface="+mn-cs"/>
              </a:rPr>
              <a:t> local.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137597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r>
              <a:rPr lang="fr-FR" sz="1200" kern="1200" noProof="0" dirty="0">
                <a:solidFill>
                  <a:schemeClr val="tx1"/>
                </a:solidFill>
                <a:effectLst/>
                <a:latin typeface="+mn-lt"/>
                <a:ea typeface="+mn-ea"/>
                <a:cs typeface="+mn-cs"/>
              </a:rPr>
              <a:t>Le service Ec2 nous permet en effet d’avoir un environnement virtuel de calcul que l’on appelle habituellement instance Ec2. </a:t>
            </a:r>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C’est un service qui est en quelque sorte assimilable un ordinateur dans le cloud, offrant des environnements virtuels informatiques, donc il nous permet de réaliser toutes les taches pouvant être réalisée par un serveur physique. En combinant ce service EC2 avec d’autres services AWS, on obtient un système sécurisé, hautement disponible, évolutif et résistant aux pannes!</a:t>
            </a: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Le service EC2 prend en charge la plupart des systèmes d'exploitation existants à ce jour , qu’il s’agisse de Windows Server 2003, 2008 et 2012, Red Hat, SUSE, Ubuntu et a également son propre OS gratuit et light appelé Amazon Linux.</a:t>
            </a:r>
          </a:p>
          <a:p>
            <a:r>
              <a:rPr lang="fr-FR" sz="1200" kern="1200" dirty="0">
                <a:solidFill>
                  <a:schemeClr val="tx1"/>
                </a:solidFill>
                <a:effectLst/>
                <a:latin typeface="+mn-lt"/>
                <a:ea typeface="+mn-ea"/>
                <a:cs typeface="+mn-cs"/>
              </a:rPr>
              <a:t>Vous pouvez créer, enregistrer et réutiliser des images de vos serveurs à tout moment en quelques clics. Ces images sont appelées Amazon Machine Images (AMI) et peuvent être réutilisées pour lancer des instances à l'avenir en tant que système d’exploitation.</a:t>
            </a: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Avec le service EC2, Vous pouvez lancer une instance ou toute une flotte d'instances en quelques clics.</a:t>
            </a: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Vous pouvez également Ajoutez d'autres instances lorsque vous en avez besoin ; les résilier quand vous les utilisez plus.</a:t>
            </a: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Les instances Amazon EC2 dans Amazon VPC offrent désormais une prise en charge native du protocole IPv6. IPv6 peut être activé pour les VPC existants et nouveaux via la console de gestion AWS, le kit de développement logiciel et l'interface de ligne de commande.</a:t>
            </a:r>
          </a:p>
          <a:p>
            <a:r>
              <a:rPr lang="fr-FR" sz="1200" kern="1200" dirty="0">
                <a:solidFill>
                  <a:schemeClr val="tx1"/>
                </a:solidFill>
                <a:effectLst/>
                <a:latin typeface="+mn-lt"/>
                <a:ea typeface="+mn-ea"/>
                <a:cs typeface="+mn-cs"/>
              </a:rPr>
              <a:t>Utilisez des groupes de sécurité pour sécuriser et contrôler le trafic vers et depuis les instances.</a:t>
            </a: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Un large choix de types d'instances optimisés pour le calcul est possible et dépendant des caractéristiques tels que, la mémoire, le stockage, le CPU et bien d’autres afin de satisfaire des besoins d’informatique d’usage général ou avancé . </a:t>
            </a:r>
          </a:p>
          <a:p>
            <a:endParaRPr lang="fr-FR" sz="1200" kern="1200" dirty="0">
              <a:solidFill>
                <a:schemeClr val="tx1"/>
              </a:solidFill>
              <a:effectLst/>
              <a:latin typeface="+mn-lt"/>
              <a:ea typeface="+mn-ea"/>
              <a:cs typeface="+mn-cs"/>
            </a:endParaRPr>
          </a:p>
          <a:p>
            <a:r>
              <a:rPr lang="fr-FR" sz="1100" kern="1200" noProof="0" dirty="0">
                <a:solidFill>
                  <a:schemeClr val="tx1"/>
                </a:solidFill>
                <a:effectLst/>
                <a:latin typeface="+mn-lt"/>
                <a:ea typeface="+mn-ea"/>
                <a:cs typeface="+mn-cs"/>
              </a:rPr>
              <a:t>On pourra également lors de la configuration de nos instances EC2 </a:t>
            </a:r>
            <a:r>
              <a:rPr lang="fr-FR" sz="1100" kern="1200" noProof="0" dirty="0" err="1">
                <a:solidFill>
                  <a:schemeClr val="tx1"/>
                </a:solidFill>
                <a:effectLst/>
                <a:latin typeface="+mn-lt"/>
                <a:ea typeface="+mn-ea"/>
                <a:cs typeface="+mn-cs"/>
              </a:rPr>
              <a:t>decider</a:t>
            </a:r>
            <a:r>
              <a:rPr lang="fr-FR" sz="1100" kern="1200" noProof="0" dirty="0">
                <a:solidFill>
                  <a:schemeClr val="tx1"/>
                </a:solidFill>
                <a:effectLst/>
                <a:latin typeface="+mn-lt"/>
                <a:ea typeface="+mn-ea"/>
                <a:cs typeface="+mn-cs"/>
              </a:rPr>
              <a:t> de l’endroit où notre machine sera hébergée physiquement à l’aide du concept </a:t>
            </a:r>
            <a:r>
              <a:rPr lang="fr-FR" sz="1100" kern="1200" noProof="0" dirty="0" err="1">
                <a:solidFill>
                  <a:schemeClr val="tx1"/>
                </a:solidFill>
                <a:effectLst/>
                <a:latin typeface="+mn-lt"/>
                <a:ea typeface="+mn-ea"/>
                <a:cs typeface="+mn-cs"/>
              </a:rPr>
              <a:t>region</a:t>
            </a:r>
            <a:r>
              <a:rPr lang="fr-FR" sz="1100" kern="1200" noProof="0" dirty="0">
                <a:solidFill>
                  <a:schemeClr val="tx1"/>
                </a:solidFill>
                <a:effectLst/>
                <a:latin typeface="+mn-lt"/>
                <a:ea typeface="+mn-ea"/>
                <a:cs typeface="+mn-cs"/>
              </a:rPr>
              <a:t> et </a:t>
            </a:r>
            <a:r>
              <a:rPr lang="fr-FR" sz="1100" kern="1200" noProof="0" dirty="0" err="1">
                <a:solidFill>
                  <a:schemeClr val="tx1"/>
                </a:solidFill>
                <a:effectLst/>
                <a:latin typeface="+mn-lt"/>
                <a:ea typeface="+mn-ea"/>
                <a:cs typeface="+mn-cs"/>
              </a:rPr>
              <a:t>Azs</a:t>
            </a:r>
            <a:r>
              <a:rPr lang="fr-FR" sz="1100" kern="1200" noProof="0" dirty="0">
                <a:solidFill>
                  <a:schemeClr val="tx1"/>
                </a:solidFill>
                <a:effectLst/>
                <a:latin typeface="+mn-lt"/>
                <a:ea typeface="+mn-ea"/>
                <a:cs typeface="+mn-cs"/>
              </a:rPr>
              <a:t> abordé précédemment.</a:t>
            </a:r>
          </a:p>
          <a:p>
            <a:endParaRPr lang="fr-FR" sz="1100" kern="1200" noProof="0" dirty="0">
              <a:solidFill>
                <a:schemeClr val="tx1"/>
              </a:solidFill>
              <a:effectLst/>
              <a:latin typeface="+mn-lt"/>
              <a:ea typeface="+mn-ea"/>
              <a:cs typeface="+mn-cs"/>
            </a:endParaRPr>
          </a:p>
          <a:p>
            <a:r>
              <a:rPr lang="fr-FR" sz="1100" kern="1200" noProof="0" dirty="0">
                <a:solidFill>
                  <a:schemeClr val="tx1"/>
                </a:solidFill>
                <a:effectLst/>
                <a:latin typeface="+mn-lt"/>
                <a:ea typeface="+mn-ea"/>
                <a:cs typeface="+mn-cs"/>
              </a:rPr>
              <a:t>Bien évidemment on pourra aussi définir l’ensemble des Sécurité ou groups de Sécurité pour protéger et </a:t>
            </a:r>
            <a:r>
              <a:rPr lang="fr-FR" sz="1100" kern="1200" noProof="0" dirty="0" err="1">
                <a:solidFill>
                  <a:schemeClr val="tx1"/>
                </a:solidFill>
                <a:effectLst/>
                <a:latin typeface="+mn-lt"/>
                <a:ea typeface="+mn-ea"/>
                <a:cs typeface="+mn-cs"/>
              </a:rPr>
              <a:t>controler</a:t>
            </a:r>
            <a:r>
              <a:rPr lang="fr-FR" sz="1100" kern="1200" noProof="0" dirty="0">
                <a:solidFill>
                  <a:schemeClr val="tx1"/>
                </a:solidFill>
                <a:effectLst/>
                <a:latin typeface="+mn-lt"/>
                <a:ea typeface="+mn-ea"/>
                <a:cs typeface="+mn-cs"/>
              </a:rPr>
              <a:t> l’accès à nos instances.</a:t>
            </a:r>
          </a:p>
          <a:p>
            <a:endParaRPr lang="fr-FR" sz="1100" kern="1200" noProof="0" dirty="0">
              <a:solidFill>
                <a:schemeClr val="tx1"/>
              </a:solidFill>
              <a:effectLst/>
              <a:latin typeface="+mn-lt"/>
              <a:ea typeface="+mn-ea"/>
              <a:cs typeface="+mn-cs"/>
            </a:endParaRPr>
          </a:p>
          <a:p>
            <a:endParaRPr lang="fr-FR" sz="1100" kern="1200" noProof="0" dirty="0">
              <a:solidFill>
                <a:schemeClr val="tx1"/>
              </a:solidFill>
              <a:effectLst/>
              <a:latin typeface="+mn-lt"/>
              <a:ea typeface="+mn-ea"/>
              <a:cs typeface="+mn-cs"/>
            </a:endParaRPr>
          </a:p>
          <a:p>
            <a:endParaRPr lang="en-US" sz="1100" dirty="0"/>
          </a:p>
          <a:p>
            <a:r>
              <a:rPr lang="en-US" sz="1100" kern="1200" dirty="0">
                <a:solidFill>
                  <a:schemeClr val="tx1"/>
                </a:solidFill>
                <a:effectLst/>
                <a:ea typeface="+mn-ea"/>
              </a:rPr>
              <a:t>To learn more about instance types, selec</a:t>
            </a:r>
            <a:r>
              <a:rPr lang="en-US" sz="1100" dirty="0"/>
              <a:t>t the link.</a:t>
            </a:r>
            <a:r>
              <a:rPr lang="en-US" sz="1100" kern="1200" dirty="0">
                <a:solidFill>
                  <a:schemeClr val="tx1"/>
                </a:solidFill>
                <a:effectLst/>
                <a:ea typeface="+mn-ea"/>
              </a:rPr>
              <a:t> </a:t>
            </a:r>
            <a:r>
              <a:rPr lang="en-US" sz="1100" kern="1200" dirty="0">
                <a:solidFill>
                  <a:schemeClr val="tx1"/>
                </a:solidFill>
                <a:effectLst/>
                <a:ea typeface="+mn-ea"/>
                <a:hlinkClick r:id="rId3"/>
              </a:rPr>
              <a:t>https://docs.aws.amazon.com/AWSEC2/latest/UserGuide/instance-types.html</a:t>
            </a:r>
            <a:r>
              <a:rPr lang="en-US" sz="1100" dirty="0"/>
              <a:t>.</a:t>
            </a:r>
            <a:endParaRPr lang="en-US" sz="1100" kern="1200" dirty="0">
              <a:solidFill>
                <a:schemeClr val="tx1"/>
              </a:solidFill>
              <a:effectLst/>
              <a:ea typeface="+mn-ea"/>
            </a:endParaRPr>
          </a:p>
        </p:txBody>
      </p:sp>
    </p:spTree>
    <p:extLst>
      <p:ext uri="{BB962C8B-B14F-4D97-AF65-F5344CB8AC3E}">
        <p14:creationId xmlns:p14="http://schemas.microsoft.com/office/powerpoint/2010/main" val="6412501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817" cy="6858000"/>
          </a:xfrm>
          <a:prstGeom prst="rect">
            <a:avLst/>
          </a:prstGeom>
        </p:spPr>
      </p:pic>
      <p:sp>
        <p:nvSpPr>
          <p:cNvPr id="2" name="Title 1"/>
          <p:cNvSpPr>
            <a:spLocks noGrp="1"/>
          </p:cNvSpPr>
          <p:nvPr>
            <p:ph type="ctrTitle"/>
          </p:nvPr>
        </p:nvSpPr>
        <p:spPr>
          <a:xfrm>
            <a:off x="5436732" y="2688719"/>
            <a:ext cx="6609493" cy="834496"/>
          </a:xfrm>
        </p:spPr>
        <p:txBody>
          <a:bodyPr anchor="b">
            <a:noAutofit/>
          </a:bodyPr>
          <a:lstStyle>
            <a:lvl1pPr algn="l">
              <a:defRPr sz="4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Subtitle 2"/>
          <p:cNvSpPr>
            <a:spLocks noGrp="1"/>
          </p:cNvSpPr>
          <p:nvPr>
            <p:ph type="subTitle" idx="1"/>
          </p:nvPr>
        </p:nvSpPr>
        <p:spPr>
          <a:xfrm>
            <a:off x="5436733" y="3523215"/>
            <a:ext cx="6056582" cy="418570"/>
          </a:xfrm>
        </p:spPr>
        <p:txBody>
          <a:bodyPr>
            <a:normAutofit/>
          </a:bodyPr>
          <a:lstStyle>
            <a:lvl1pPr marL="0" indent="0" algn="l">
              <a:buNone/>
              <a:defRPr sz="2000" b="0" i="0">
                <a:solidFill>
                  <a:schemeClr val="bg1"/>
                </a:solidFill>
                <a:latin typeface="Amazon Ember Light" charset="0"/>
                <a:ea typeface="Amazon Ember Light" charset="0"/>
                <a:cs typeface="Amazon Ember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67279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238539" y="263527"/>
            <a:ext cx="9369696"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p:ph idx="1"/>
          </p:nvPr>
        </p:nvSpPr>
        <p:spPr>
          <a:xfrm>
            <a:off x="238538" y="1243016"/>
            <a:ext cx="10515600" cy="4913308"/>
          </a:xfrm>
        </p:spPr>
        <p:txBody>
          <a:bodyPr/>
          <a:lstStyle>
            <a:lvl1pPr marL="228600" indent="-228600">
              <a:buFontTx/>
              <a:buBlip>
                <a:blip r:embed="rId3"/>
              </a:buBlip>
              <a:defRPr b="0" i="0">
                <a:solidFill>
                  <a:schemeClr val="bg1"/>
                </a:solidFill>
                <a:latin typeface="Amazon Ember Light" charset="0"/>
                <a:ea typeface="Amazon Ember Light" charset="0"/>
                <a:cs typeface="Amazon Ember Light" charset="0"/>
              </a:defRPr>
            </a:lvl1pPr>
            <a:lvl2pPr marL="685800" indent="-228600">
              <a:buFontTx/>
              <a:buBlip>
                <a:blip r:embed="rId3"/>
              </a:buBlip>
              <a:defRPr b="0" i="0">
                <a:solidFill>
                  <a:schemeClr val="bg1"/>
                </a:solidFill>
                <a:latin typeface="Amazon Ember Light" charset="0"/>
                <a:ea typeface="Amazon Ember Light" charset="0"/>
                <a:cs typeface="Amazon Ember Light" charset="0"/>
              </a:defRPr>
            </a:lvl2pPr>
            <a:lvl3pPr marL="1143000" indent="-228600">
              <a:buFontTx/>
              <a:buBlip>
                <a:blip r:embed="rId3"/>
              </a:buBlip>
              <a:defRPr b="0" i="0">
                <a:solidFill>
                  <a:schemeClr val="bg1"/>
                </a:solidFill>
                <a:latin typeface="Amazon Ember Light" charset="0"/>
                <a:ea typeface="Amazon Ember Light" charset="0"/>
                <a:cs typeface="Amazon Ember Light" charset="0"/>
              </a:defRPr>
            </a:lvl3pPr>
            <a:lvl4pPr marL="1600200" indent="-228600">
              <a:buFontTx/>
              <a:buBlip>
                <a:blip r:embed="rId3"/>
              </a:buBlip>
              <a:defRPr b="0" i="0">
                <a:solidFill>
                  <a:schemeClr val="bg1"/>
                </a:solidFill>
                <a:latin typeface="Amazon Ember Light" charset="0"/>
                <a:ea typeface="Amazon Ember Light" charset="0"/>
                <a:cs typeface="Amazon Ember Light" charset="0"/>
              </a:defRPr>
            </a:lvl4pPr>
            <a:lvl5pPr marL="2057400" indent="-228600">
              <a:buFontTx/>
              <a:buBlip>
                <a:blip r:embed="rId3"/>
              </a:buBlip>
              <a:defRPr b="0" i="0">
                <a:solidFill>
                  <a:schemeClr val="bg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‹N°›</a:t>
            </a:fld>
            <a:endParaRPr lang="en-US" dirty="0"/>
          </a:p>
        </p:txBody>
      </p:sp>
      <p:sp>
        <p:nvSpPr>
          <p:cNvPr id="7" name="TextBox 6"/>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extLst>
      <p:ext uri="{BB962C8B-B14F-4D97-AF65-F5344CB8AC3E}">
        <p14:creationId xmlns:p14="http://schemas.microsoft.com/office/powerpoint/2010/main" val="21395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662608" y="2770243"/>
            <a:ext cx="11115261" cy="779463"/>
          </a:xfrm>
        </p:spPr>
        <p:txBody>
          <a:bodyPr>
            <a:noAutofit/>
          </a:bodyPr>
          <a:lstStyle>
            <a:lvl1pPr>
              <a:defRPr sz="6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8" y="-2237"/>
            <a:ext cx="12193268" cy="6860237"/>
          </a:xfrm>
          <a:prstGeom prst="rect">
            <a:avLst/>
          </a:prstGeom>
        </p:spPr>
      </p:pic>
      <p:sp>
        <p:nvSpPr>
          <p:cNvPr id="2" name="Title 1"/>
          <p:cNvSpPr>
            <a:spLocks noGrp="1"/>
          </p:cNvSpPr>
          <p:nvPr userDrawn="1">
            <p:ph type="title"/>
          </p:nvPr>
        </p:nvSpPr>
        <p:spPr>
          <a:xfrm>
            <a:off x="238540" y="263527"/>
            <a:ext cx="932749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10515600"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‹N°›</a:t>
            </a:fld>
            <a:endParaRPr lang="en-US" dirty="0"/>
          </a:p>
        </p:txBody>
      </p:sp>
      <p:sp>
        <p:nvSpPr>
          <p:cNvPr id="4" name="TextBox 3"/>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8" y="-2237"/>
            <a:ext cx="12193268" cy="6860237"/>
          </a:xfrm>
          <a:prstGeom prst="rect">
            <a:avLst/>
          </a:prstGeom>
        </p:spPr>
      </p:pic>
      <p:sp>
        <p:nvSpPr>
          <p:cNvPr id="2" name="Title 1"/>
          <p:cNvSpPr>
            <a:spLocks noGrp="1"/>
          </p:cNvSpPr>
          <p:nvPr userDrawn="1">
            <p:ph type="title"/>
          </p:nvPr>
        </p:nvSpPr>
        <p:spPr>
          <a:xfrm>
            <a:off x="238539" y="263527"/>
            <a:ext cx="9355627"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5075583"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‹N°›</a:t>
            </a:fld>
            <a:endParaRPr lang="en-US" dirty="0"/>
          </a:p>
        </p:txBody>
      </p:sp>
      <p:sp>
        <p:nvSpPr>
          <p:cNvPr id="10" name="Content Placeholder 2"/>
          <p:cNvSpPr>
            <a:spLocks noGrp="1"/>
          </p:cNvSpPr>
          <p:nvPr>
            <p:ph idx="13"/>
          </p:nvPr>
        </p:nvSpPr>
        <p:spPr>
          <a:xfrm>
            <a:off x="5796169" y="1440305"/>
            <a:ext cx="5075583"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Box 11"/>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B8D881-A1FF-A248-B220-002DCF0CB8A4}" type="datetimeFigureOut">
              <a:rPr lang="en-US" smtClean="0"/>
              <a:t>9/1/2021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C43BFD-8FF7-A343-A8A6-E2338FCE8046}" type="slidenum">
              <a:rPr lang="en-US" smtClean="0"/>
              <a:t>‹N°›</a:t>
            </a:fld>
            <a:endParaRPr lang="en-US" dirty="0"/>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72" r:id="rId4"/>
    <p:sldLayoutId id="214748367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11.xml"/><Relationship Id="rId4" Type="http://schemas.openxmlformats.org/officeDocument/2006/relationships/image" Target="../media/image17.e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12.xml"/><Relationship Id="rId4" Type="http://schemas.openxmlformats.org/officeDocument/2006/relationships/image" Target="../media/image17.em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13.xml"/><Relationship Id="rId5" Type="http://schemas.openxmlformats.org/officeDocument/2006/relationships/image" Target="../media/image17.emf"/><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notesSlide" Target="../notesSlides/notesSlide13.xml"/><Relationship Id="rId7" Type="http://schemas.openxmlformats.org/officeDocument/2006/relationships/image" Target="../media/image22.png"/><Relationship Id="rId2" Type="http://schemas.openxmlformats.org/officeDocument/2006/relationships/slideLayout" Target="../slideLayouts/slideLayout4.xml"/><Relationship Id="rId1" Type="http://schemas.openxmlformats.org/officeDocument/2006/relationships/tags" Target="../tags/tag14.xml"/><Relationship Id="rId6" Type="http://schemas.openxmlformats.org/officeDocument/2006/relationships/image" Target="../media/image21.png"/><Relationship Id="rId11" Type="http://schemas.openxmlformats.org/officeDocument/2006/relationships/image" Target="../media/image17.emf"/><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15.xml"/><Relationship Id="rId4" Type="http://schemas.openxmlformats.org/officeDocument/2006/relationships/image" Target="../media/image17.e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16.xml"/><Relationship Id="rId4" Type="http://schemas.openxmlformats.org/officeDocument/2006/relationships/image" Target="../media/image17.em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17.xml"/><Relationship Id="rId4" Type="http://schemas.openxmlformats.org/officeDocument/2006/relationships/image" Target="../media/image17.e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18.xml"/><Relationship Id="rId4" Type="http://schemas.openxmlformats.org/officeDocument/2006/relationships/image" Target="../media/image17.emf"/></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19.xml"/><Relationship Id="rId4" Type="http://schemas.openxmlformats.org/officeDocument/2006/relationships/image" Target="../media/image17.emf"/></Relationships>
</file>

<file path=ppt/slides/_rels/slide2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20.xml"/><Relationship Id="rId4" Type="http://schemas.openxmlformats.org/officeDocument/2006/relationships/image" Target="../media/image17.em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2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notesSlide" Target="../notesSlides/notesSlide27.xml"/><Relationship Id="rId7" Type="http://schemas.openxmlformats.org/officeDocument/2006/relationships/image" Target="../media/image30.png"/><Relationship Id="rId2" Type="http://schemas.openxmlformats.org/officeDocument/2006/relationships/slideLayout" Target="../slideLayouts/slideLayout4.xml"/><Relationship Id="rId1" Type="http://schemas.openxmlformats.org/officeDocument/2006/relationships/tags" Target="../tags/tag2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31.png"/><Relationship Id="rId2" Type="http://schemas.openxmlformats.org/officeDocument/2006/relationships/slideLayout" Target="../slideLayouts/slideLayout4.xml"/><Relationship Id="rId1" Type="http://schemas.openxmlformats.org/officeDocument/2006/relationships/tags" Target="../tags/tag2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29.xml"/><Relationship Id="rId7" Type="http://schemas.openxmlformats.org/officeDocument/2006/relationships/diagramColors" Target="../diagrams/colors1.xml"/><Relationship Id="rId2" Type="http://schemas.openxmlformats.org/officeDocument/2006/relationships/slideLayout" Target="../slideLayouts/slideLayout4.xml"/><Relationship Id="rId1" Type="http://schemas.openxmlformats.org/officeDocument/2006/relationships/tags" Target="../tags/tag2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ags" Target="../tags/tag28.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29.xml"/><Relationship Id="rId5" Type="http://schemas.openxmlformats.org/officeDocument/2006/relationships/image" Target="../media/image36.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tags" Target="../tags/tag30.xml"/><Relationship Id="rId5" Type="http://schemas.openxmlformats.org/officeDocument/2006/relationships/image" Target="../media/image35.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xml"/><Relationship Id="rId1" Type="http://schemas.openxmlformats.org/officeDocument/2006/relationships/tags" Target="../tags/tag31.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tags" Target="../tags/tag32.xml"/><Relationship Id="rId5" Type="http://schemas.openxmlformats.org/officeDocument/2006/relationships/image" Target="../media/image38.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33.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tags" Target="../tags/tag34.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tags" Target="../tags/tag36.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tags" Target="../tags/tag37.xml"/><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xml"/><Relationship Id="rId1" Type="http://schemas.openxmlformats.org/officeDocument/2006/relationships/tags" Target="../tags/tag38.xml"/><Relationship Id="rId5" Type="http://schemas.openxmlformats.org/officeDocument/2006/relationships/image" Target="../media/image40.png"/><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notesSlide" Target="../notesSlides/notesSlide43.xml"/><Relationship Id="rId7" Type="http://schemas.openxmlformats.org/officeDocument/2006/relationships/image" Target="../media/image44.png"/><Relationship Id="rId2" Type="http://schemas.openxmlformats.org/officeDocument/2006/relationships/slideLayout" Target="../slideLayouts/slideLayout4.xml"/><Relationship Id="rId1" Type="http://schemas.openxmlformats.org/officeDocument/2006/relationships/tags" Target="../tags/tag39.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xml"/><Relationship Id="rId1" Type="http://schemas.openxmlformats.org/officeDocument/2006/relationships/tags" Target="../tags/tag40.xm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tags" Target="../tags/tag41.xml"/><Relationship Id="rId6" Type="http://schemas.openxmlformats.org/officeDocument/2006/relationships/image" Target="../media/image46.png"/><Relationship Id="rId5" Type="http://schemas.openxmlformats.org/officeDocument/2006/relationships/image" Target="../media/image45.gif"/><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tags" Target="../tags/tag4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7.xml"/><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slideLayout" Target="../slideLayouts/slideLayout4.xml"/><Relationship Id="rId1" Type="http://schemas.openxmlformats.org/officeDocument/2006/relationships/tags" Target="../tags/tag8.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9.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10.xml"/><Relationship Id="rId4" Type="http://schemas.openxmlformats.org/officeDocument/2006/relationships/image" Target="../media/image1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5436732" y="3113679"/>
            <a:ext cx="6609493" cy="1303418"/>
          </a:xfrm>
        </p:spPr>
        <p:txBody>
          <a:bodyPr/>
          <a:lstStyle/>
          <a:p>
            <a:r>
              <a:rPr lang="en-US" sz="5400" dirty="0"/>
              <a:t>Module 2, Section 1:                        AWS Core Services - Compute</a:t>
            </a:r>
          </a:p>
        </p:txBody>
      </p:sp>
      <p:sp>
        <p:nvSpPr>
          <p:cNvPr id="3" name="TextBox 2">
            <a:extLst>
              <a:ext uri="{FF2B5EF4-FFF2-40B4-BE49-F238E27FC236}">
                <a16:creationId xmlns:a16="http://schemas.microsoft.com/office/drawing/2014/main" id="{2BF71BF0-65C0-7B4D-A453-0F18B854B995}"/>
              </a:ext>
            </a:extLst>
          </p:cNvPr>
          <p:cNvSpPr txBox="1"/>
          <p:nvPr/>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ustDataLst>
      <p:tags r:id="rId1"/>
    </p:custDataLst>
    <p:extLst>
      <p:ext uri="{BB962C8B-B14F-4D97-AF65-F5344CB8AC3E}">
        <p14:creationId xmlns:p14="http://schemas.microsoft.com/office/powerpoint/2010/main" val="2260831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r-FR" sz="3900" dirty="0"/>
              <a:t>Choisir la bonne instance Amazon EC2</a:t>
            </a:r>
            <a:endParaRPr lang="en-US" sz="3900" dirty="0"/>
          </a:p>
        </p:txBody>
      </p:sp>
      <p:sp>
        <p:nvSpPr>
          <p:cNvPr id="3" name="Content Placeholder 2"/>
          <p:cNvSpPr>
            <a:spLocks noGrp="1"/>
          </p:cNvSpPr>
          <p:nvPr>
            <p:ph idx="1"/>
          </p:nvPr>
        </p:nvSpPr>
        <p:spPr>
          <a:xfrm>
            <a:off x="238539" y="1440305"/>
            <a:ext cx="11449878" cy="4913308"/>
          </a:xfrm>
        </p:spPr>
        <p:txBody>
          <a:bodyPr>
            <a:noAutofit/>
          </a:bodyPr>
          <a:lstStyle/>
          <a:p>
            <a:pPr marL="457200" indent="-457200">
              <a:lnSpc>
                <a:spcPct val="100000"/>
              </a:lnSpc>
              <a:spcBef>
                <a:spcPts val="600"/>
              </a:spcBef>
            </a:pPr>
            <a:r>
              <a:rPr lang="fr-FR" sz="2667" dirty="0"/>
              <a:t>AWS utilise des processeurs Intel Xeon, offrant aux clients des performances et une valeur élevées</a:t>
            </a:r>
            <a:r>
              <a:rPr lang="en-US" sz="2667" dirty="0"/>
              <a:t>. </a:t>
            </a:r>
          </a:p>
          <a:p>
            <a:pPr marL="457200" indent="-457200">
              <a:lnSpc>
                <a:spcPct val="100000"/>
              </a:lnSpc>
              <a:spcBef>
                <a:spcPts val="600"/>
              </a:spcBef>
            </a:pPr>
            <a:r>
              <a:rPr lang="fr-FR" sz="2667" dirty="0"/>
              <a:t>Les types d'instances Amazon EC2 sont optimisés pour différents cas d'utilisation et exigences de charge de travail. Ils existent en plusieurs tailles</a:t>
            </a:r>
            <a:r>
              <a:rPr lang="en-US" sz="2667" dirty="0"/>
              <a:t>.</a:t>
            </a:r>
          </a:p>
          <a:p>
            <a:pPr marL="0" indent="0">
              <a:lnSpc>
                <a:spcPct val="100000"/>
              </a:lnSpc>
              <a:spcBef>
                <a:spcPts val="600"/>
              </a:spcBef>
              <a:buNone/>
            </a:pPr>
            <a:endParaRPr lang="en-US" sz="2667" dirty="0"/>
          </a:p>
          <a:p>
            <a:pPr marL="457200" indent="-457200">
              <a:lnSpc>
                <a:spcPct val="100000"/>
              </a:lnSpc>
              <a:spcBef>
                <a:spcPts val="600"/>
              </a:spcBef>
            </a:pPr>
            <a:r>
              <a:rPr lang="fr-FR" sz="2667" dirty="0"/>
              <a:t>Tenez compte des éléments suivants lors du choix de vos instances</a:t>
            </a:r>
            <a:r>
              <a:rPr lang="en-US" sz="2667" dirty="0"/>
              <a:t>: </a:t>
            </a:r>
          </a:p>
          <a:p>
            <a:pPr marL="914400" lvl="1" indent="-457200">
              <a:lnSpc>
                <a:spcPct val="100000"/>
              </a:lnSpc>
              <a:spcBef>
                <a:spcPts val="600"/>
              </a:spcBef>
            </a:pPr>
            <a:r>
              <a:rPr lang="en-US" sz="2267" b="1" dirty="0" err="1">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Nombre</a:t>
            </a:r>
            <a:r>
              <a:rPr lang="en-US" sz="22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de </a:t>
            </a:r>
            <a:r>
              <a:rPr lang="en-US" sz="2267" b="1" dirty="0" err="1">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coeurs</a:t>
            </a:r>
            <a:endParaRPr lang="en-US" sz="22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a:p>
            <a:pPr marL="914400" lvl="1" indent="-457200">
              <a:lnSpc>
                <a:spcPct val="100000"/>
              </a:lnSpc>
              <a:spcBef>
                <a:spcPts val="600"/>
              </a:spcBef>
            </a:pPr>
            <a:r>
              <a:rPr lang="en-US" sz="22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Taille de la </a:t>
            </a:r>
            <a:r>
              <a:rPr lang="en-US" sz="2267" b="1" dirty="0" err="1">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mémoire</a:t>
            </a:r>
            <a:endParaRPr lang="en-US" sz="22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a:p>
            <a:pPr marL="914400" lvl="1" indent="-457200">
              <a:lnSpc>
                <a:spcPct val="100000"/>
              </a:lnSpc>
              <a:spcBef>
                <a:spcPts val="600"/>
              </a:spcBef>
            </a:pPr>
            <a:r>
              <a:rPr lang="en-US" sz="22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Taille et type de stockage</a:t>
            </a:r>
          </a:p>
          <a:p>
            <a:pPr marL="914400" lvl="1" indent="-457200">
              <a:lnSpc>
                <a:spcPct val="100000"/>
              </a:lnSpc>
              <a:spcBef>
                <a:spcPts val="600"/>
              </a:spcBef>
            </a:pPr>
            <a:r>
              <a:rPr lang="en-US" sz="22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Performance </a:t>
            </a:r>
            <a:r>
              <a:rPr lang="en-US" sz="2267" b="1" dirty="0" err="1">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réseaux</a:t>
            </a:r>
            <a:endParaRPr lang="en-US" sz="22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a:p>
            <a:pPr marL="914400" lvl="1" indent="-457200">
              <a:lnSpc>
                <a:spcPct val="100000"/>
              </a:lnSpc>
              <a:spcBef>
                <a:spcPts val="600"/>
              </a:spcBef>
            </a:pPr>
            <a:r>
              <a:rPr lang="en-US" sz="2267" b="1" dirty="0" err="1">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Technologie</a:t>
            </a:r>
            <a:r>
              <a:rPr lang="en-US" sz="22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de </a:t>
            </a:r>
            <a:r>
              <a:rPr lang="en-US" sz="2267" b="1" dirty="0" err="1">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processeur</a:t>
            </a:r>
            <a:r>
              <a:rPr lang="en-US" sz="22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(CPU)</a:t>
            </a:r>
            <a:endParaRPr lang="en-US" sz="2267" dirty="0">
              <a:solidFill>
                <a:schemeClr val="accent1"/>
              </a:solidFill>
            </a:endParaRPr>
          </a:p>
        </p:txBody>
      </p:sp>
      <p:pic>
        <p:nvPicPr>
          <p:cNvPr id="9" name="Picture 39"/>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1457771" y="6039819"/>
            <a:ext cx="662124" cy="7867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393671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40" y="263527"/>
            <a:ext cx="9327491" cy="779463"/>
          </a:xfrm>
        </p:spPr>
        <p:txBody>
          <a:bodyPr/>
          <a:lstStyle/>
          <a:p>
            <a:r>
              <a:rPr lang="en-US" dirty="0"/>
              <a:t>Amazon Machine Image (AMI)</a:t>
            </a:r>
          </a:p>
        </p:txBody>
      </p:sp>
      <p:sp>
        <p:nvSpPr>
          <p:cNvPr id="3" name="Content Placeholder 2"/>
          <p:cNvSpPr>
            <a:spLocks noGrp="1"/>
          </p:cNvSpPr>
          <p:nvPr>
            <p:ph idx="1"/>
          </p:nvPr>
        </p:nvSpPr>
        <p:spPr>
          <a:xfrm>
            <a:off x="238538" y="1440305"/>
            <a:ext cx="11340549" cy="4913308"/>
          </a:xfrm>
        </p:spPr>
        <p:txBody>
          <a:bodyPr>
            <a:normAutofit lnSpcReduction="10000"/>
          </a:bodyPr>
          <a:lstStyle/>
          <a:p>
            <a:pPr marL="0" indent="0">
              <a:lnSpc>
                <a:spcPct val="110000"/>
              </a:lnSpc>
              <a:spcAft>
                <a:spcPts val="800"/>
              </a:spcAft>
              <a:buNone/>
            </a:pPr>
            <a:r>
              <a:rPr lang="en-US" dirty="0"/>
              <a:t>Amazon Machine Image (AMI) </a:t>
            </a:r>
            <a:r>
              <a:rPr lang="fr-FR" dirty="0"/>
              <a:t>définit le </a:t>
            </a:r>
            <a:r>
              <a:rPr lang="fr-FR" b="1" dirty="0">
                <a:solidFill>
                  <a:schemeClr val="accent1"/>
                </a:solidFill>
              </a:rPr>
              <a:t>logiciel initial</a:t>
            </a:r>
            <a:r>
              <a:rPr lang="fr-FR" b="1" dirty="0"/>
              <a:t> </a:t>
            </a:r>
            <a:r>
              <a:rPr lang="fr-FR" dirty="0"/>
              <a:t>qui sera sur une instance lors de son lancement, servant d'unité de déploiement de base pour les services fournis à l'aide d'Amazon EC2 et définit chaque aspect de l'état du logiciel au lancement de l'instance, y compris</a:t>
            </a:r>
            <a:r>
              <a:rPr lang="en-US" dirty="0"/>
              <a:t>:</a:t>
            </a:r>
          </a:p>
          <a:p>
            <a:pPr marL="457200" lvl="1" indent="-457200">
              <a:lnSpc>
                <a:spcPct val="100000"/>
              </a:lnSpc>
              <a:spcBef>
                <a:spcPts val="1000"/>
              </a:spcBef>
              <a:spcAft>
                <a:spcPts val="800"/>
              </a:spcAft>
            </a:pPr>
            <a:r>
              <a:rPr lang="fr-FR" sz="2700" dirty="0"/>
              <a:t>Le système d'exploitation (OS) et sa configuration</a:t>
            </a:r>
            <a:endParaRPr lang="en-US" sz="2700" dirty="0"/>
          </a:p>
          <a:p>
            <a:pPr marL="457200" lvl="1" indent="-457200">
              <a:lnSpc>
                <a:spcPct val="100000"/>
              </a:lnSpc>
              <a:spcBef>
                <a:spcPts val="1000"/>
              </a:spcBef>
              <a:spcAft>
                <a:spcPts val="800"/>
              </a:spcAft>
            </a:pPr>
            <a:r>
              <a:rPr lang="fr-FR" sz="2700" dirty="0"/>
              <a:t>L'état initial de tous les correctifs</a:t>
            </a:r>
            <a:endParaRPr lang="en-US" sz="2700" dirty="0"/>
          </a:p>
          <a:p>
            <a:pPr marL="457200" lvl="1" indent="-457200">
              <a:lnSpc>
                <a:spcPct val="100000"/>
              </a:lnSpc>
              <a:spcBef>
                <a:spcPts val="1000"/>
              </a:spcBef>
              <a:spcAft>
                <a:spcPts val="800"/>
              </a:spcAft>
            </a:pPr>
            <a:r>
              <a:rPr lang="en-US" sz="2700" dirty="0"/>
              <a:t>Application </a:t>
            </a:r>
            <a:r>
              <a:rPr lang="en-US" sz="2700" dirty="0" err="1"/>
              <a:t>ou</a:t>
            </a:r>
            <a:r>
              <a:rPr lang="en-US" sz="2700" dirty="0"/>
              <a:t> </a:t>
            </a:r>
            <a:r>
              <a:rPr lang="en-US" sz="2700" dirty="0" err="1"/>
              <a:t>logiciel</a:t>
            </a:r>
            <a:r>
              <a:rPr lang="en-US" sz="2700" dirty="0"/>
              <a:t> </a:t>
            </a:r>
            <a:r>
              <a:rPr lang="en-US" sz="2700" dirty="0" err="1"/>
              <a:t>système</a:t>
            </a:r>
            <a:endParaRPr lang="en-US" sz="2700" dirty="0"/>
          </a:p>
          <a:p>
            <a:pPr marL="0" lvl="1" indent="0">
              <a:lnSpc>
                <a:spcPct val="100000"/>
              </a:lnSpc>
              <a:spcBef>
                <a:spcPts val="1000"/>
              </a:spcBef>
              <a:spcAft>
                <a:spcPts val="800"/>
              </a:spcAft>
              <a:buNone/>
            </a:pPr>
            <a:endParaRPr lang="en-US" sz="2700" dirty="0"/>
          </a:p>
          <a:p>
            <a:pPr marL="0" lvl="1" indent="0">
              <a:lnSpc>
                <a:spcPct val="100000"/>
              </a:lnSpc>
              <a:spcBef>
                <a:spcPts val="1000"/>
              </a:spcBef>
              <a:spcAft>
                <a:spcPts val="800"/>
              </a:spcAft>
              <a:buNone/>
            </a:pPr>
            <a:r>
              <a:rPr lang="fr-FR" sz="2700" dirty="0"/>
              <a:t>Toutes les AMI sont basées sur X86 </a:t>
            </a:r>
            <a:r>
              <a:rPr lang="fr-FR" sz="2700" dirty="0" err="1"/>
              <a:t>Oss</a:t>
            </a:r>
            <a:r>
              <a:rPr lang="fr-FR" sz="2700" dirty="0"/>
              <a:t>, Linux ou Windows</a:t>
            </a:r>
            <a:r>
              <a:rPr lang="en-US" sz="2700" dirty="0"/>
              <a:t>.</a:t>
            </a:r>
          </a:p>
        </p:txBody>
      </p:sp>
      <p:pic>
        <p:nvPicPr>
          <p:cNvPr id="9" name="Picture 39"/>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1457771" y="6039819"/>
            <a:ext cx="662124" cy="7867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406231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10703A-7D01-4A41-9378-8FDE896E3B44}"/>
              </a:ext>
            </a:extLst>
          </p:cNvPr>
          <p:cNvPicPr>
            <a:picLocks noChangeAspect="1"/>
          </p:cNvPicPr>
          <p:nvPr/>
        </p:nvPicPr>
        <p:blipFill>
          <a:blip r:embed="rId4"/>
          <a:stretch>
            <a:fillRect/>
          </a:stretch>
        </p:blipFill>
        <p:spPr>
          <a:xfrm>
            <a:off x="6314301" y="2686305"/>
            <a:ext cx="5474532" cy="2106434"/>
          </a:xfrm>
          <a:prstGeom prst="rect">
            <a:avLst/>
          </a:prstGeom>
        </p:spPr>
      </p:pic>
      <p:sp>
        <p:nvSpPr>
          <p:cNvPr id="2" name="Title 1"/>
          <p:cNvSpPr>
            <a:spLocks noGrp="1"/>
          </p:cNvSpPr>
          <p:nvPr>
            <p:ph type="title"/>
          </p:nvPr>
        </p:nvSpPr>
        <p:spPr>
          <a:xfrm>
            <a:off x="238540" y="263527"/>
            <a:ext cx="9327491" cy="779463"/>
          </a:xfrm>
        </p:spPr>
        <p:txBody>
          <a:bodyPr/>
          <a:lstStyle/>
          <a:p>
            <a:r>
              <a:rPr lang="en-US" dirty="0"/>
              <a:t> </a:t>
            </a:r>
            <a:r>
              <a:rPr lang="fr-FR" dirty="0"/>
              <a:t>Cycle de vie et utilisations de l'AMI</a:t>
            </a:r>
            <a:endParaRPr lang="en-US" dirty="0"/>
          </a:p>
        </p:txBody>
      </p:sp>
      <p:sp>
        <p:nvSpPr>
          <p:cNvPr id="3" name="Content Placeholder 2"/>
          <p:cNvSpPr>
            <a:spLocks noGrp="1"/>
          </p:cNvSpPr>
          <p:nvPr>
            <p:ph idx="1"/>
          </p:nvPr>
        </p:nvSpPr>
        <p:spPr>
          <a:xfrm>
            <a:off x="238538" y="1440305"/>
            <a:ext cx="5857461" cy="4913308"/>
          </a:xfrm>
        </p:spPr>
        <p:txBody>
          <a:bodyPr>
            <a:normAutofit/>
          </a:bodyPr>
          <a:lstStyle/>
          <a:p>
            <a:pPr marL="457200" lvl="1" indent="-457200">
              <a:lnSpc>
                <a:spcPct val="100000"/>
              </a:lnSpc>
              <a:spcBef>
                <a:spcPts val="1000"/>
              </a:spcBef>
              <a:spcAft>
                <a:spcPts val="800"/>
              </a:spcAft>
            </a:pPr>
            <a:r>
              <a:rPr lang="fr-FR" sz="2800" dirty="0"/>
              <a:t>Créer et enregistrer une AMI</a:t>
            </a:r>
            <a:r>
              <a:rPr lang="en-US" sz="2800" dirty="0"/>
              <a:t>.</a:t>
            </a:r>
          </a:p>
          <a:p>
            <a:pPr marL="457200" lvl="1" indent="-457200">
              <a:lnSpc>
                <a:spcPct val="100000"/>
              </a:lnSpc>
              <a:spcBef>
                <a:spcPts val="1000"/>
              </a:spcBef>
              <a:spcAft>
                <a:spcPts val="800"/>
              </a:spcAft>
            </a:pPr>
            <a:r>
              <a:rPr lang="en-US" sz="2800" dirty="0"/>
              <a:t>Les usages:</a:t>
            </a:r>
          </a:p>
          <a:p>
            <a:pPr marL="914400" lvl="2" indent="-457200">
              <a:lnSpc>
                <a:spcPct val="100000"/>
              </a:lnSpc>
              <a:spcBef>
                <a:spcPts val="1000"/>
              </a:spcBef>
              <a:spcAft>
                <a:spcPts val="800"/>
              </a:spcAft>
            </a:pPr>
            <a:r>
              <a:rPr lang="en-US" sz="2800" dirty="0"/>
              <a:t>Lancer </a:t>
            </a:r>
            <a:r>
              <a:rPr lang="en-US" sz="2800" dirty="0" err="1"/>
              <a:t>une</a:t>
            </a:r>
            <a:r>
              <a:rPr lang="en-US" sz="2800" dirty="0"/>
              <a:t> nouvelle instance.</a:t>
            </a:r>
          </a:p>
          <a:p>
            <a:pPr marL="914400" lvl="2" indent="-457200">
              <a:lnSpc>
                <a:spcPct val="100000"/>
              </a:lnSpc>
              <a:spcBef>
                <a:spcPts val="1000"/>
              </a:spcBef>
              <a:spcAft>
                <a:spcPts val="800"/>
              </a:spcAft>
            </a:pPr>
            <a:r>
              <a:rPr lang="fr-FR" sz="2800" dirty="0"/>
              <a:t>Copier dans la même région ou vers des régions différentes</a:t>
            </a:r>
            <a:r>
              <a:rPr lang="en-US" sz="2800" dirty="0"/>
              <a:t>.</a:t>
            </a:r>
          </a:p>
          <a:p>
            <a:pPr marL="457200" lvl="1" indent="-457200">
              <a:lnSpc>
                <a:spcPct val="100000"/>
              </a:lnSpc>
              <a:spcBef>
                <a:spcPts val="1000"/>
              </a:spcBef>
              <a:spcAft>
                <a:spcPts val="800"/>
              </a:spcAft>
            </a:pPr>
            <a:r>
              <a:rPr lang="fr-FR" sz="2800" dirty="0"/>
              <a:t>Supprimer l'AMI lorsqu'elle n'est plus requise</a:t>
            </a:r>
            <a:r>
              <a:rPr lang="en-US" sz="2800" dirty="0"/>
              <a:t>.</a:t>
            </a:r>
          </a:p>
        </p:txBody>
      </p:sp>
      <p:pic>
        <p:nvPicPr>
          <p:cNvPr id="9" name="Picture 39"/>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11457771" y="6039819"/>
            <a:ext cx="662124" cy="7867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707661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Types </a:t>
            </a:r>
            <a:r>
              <a:rPr lang="en-US" dirty="0" err="1"/>
              <a:t>d'instances</a:t>
            </a:r>
            <a:r>
              <a:rPr lang="en-US" dirty="0"/>
              <a:t> de </a:t>
            </a:r>
            <a:r>
              <a:rPr lang="en-US" dirty="0" err="1"/>
              <a:t>calcul</a:t>
            </a:r>
            <a:endParaRPr lang="en-US" dirty="0"/>
          </a:p>
        </p:txBody>
      </p:sp>
      <p:grpSp>
        <p:nvGrpSpPr>
          <p:cNvPr id="7" name="Group 3"/>
          <p:cNvGrpSpPr/>
          <p:nvPr/>
        </p:nvGrpSpPr>
        <p:grpSpPr>
          <a:xfrm>
            <a:off x="457322" y="2127342"/>
            <a:ext cx="974597" cy="1028276"/>
            <a:chOff x="794045" y="2216555"/>
            <a:chExt cx="730948" cy="771207"/>
          </a:xfrm>
        </p:grpSpPr>
        <p:pic>
          <p:nvPicPr>
            <p:cNvPr id="72" name="Picture 5" descr="Instance.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94045" y="2216555"/>
              <a:ext cx="730948" cy="771207"/>
            </a:xfrm>
            <a:prstGeom prst="rect">
              <a:avLst/>
            </a:prstGeom>
            <a:noFill/>
            <a:ln>
              <a:noFill/>
            </a:ln>
            <a:effectLst/>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3175" cap="flat" cmpd="sng">
                  <a:solidFill>
                    <a:srgbClr val="000000"/>
                  </a:solidFill>
                  <a:prstDash val="solid"/>
                  <a:miter lim="0"/>
                  <a:headEnd type="none" w="med" len="med"/>
                  <a:tailEnd type="none" w="med" len="me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pic>
        <p:sp>
          <p:nvSpPr>
            <p:cNvPr id="73" name="AutoShape 5"/>
            <p:cNvSpPr>
              <a:spLocks/>
            </p:cNvSpPr>
            <p:nvPr/>
          </p:nvSpPr>
          <p:spPr bwMode="auto">
            <a:xfrm>
              <a:off x="848684" y="2311997"/>
              <a:ext cx="621671" cy="51898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3175" cap="flat" cmpd="sng">
                  <a:solidFill>
                    <a:srgbClr val="000000"/>
                  </a:solidFill>
                  <a:prstDash val="solid"/>
                  <a:miter lim="0"/>
                  <a:headEnd/>
                  <a:tailEn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txBody>
            <a:bodyPr lIns="67733" tIns="67733" rIns="67733" bIns="6773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2133" b="1" dirty="0">
                  <a:latin typeface="Arial Black" panose="020B0A04020102020204" pitchFamily="34" charset="0"/>
                  <a:ea typeface="ＭＳ Ｐゴシック" charset="0"/>
                  <a:cs typeface="Helvetica Neue Light" charset="0"/>
                </a:rPr>
                <a:t>M5</a:t>
              </a:r>
            </a:p>
          </p:txBody>
        </p:sp>
      </p:grpSp>
      <p:sp>
        <p:nvSpPr>
          <p:cNvPr id="8" name="AutoShape 6"/>
          <p:cNvSpPr>
            <a:spLocks/>
          </p:cNvSpPr>
          <p:nvPr/>
        </p:nvSpPr>
        <p:spPr bwMode="auto">
          <a:xfrm>
            <a:off x="169822" y="1217759"/>
            <a:ext cx="1559761" cy="9315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3175" cap="flat" cmpd="sng">
                <a:solidFill>
                  <a:srgbClr val="000000"/>
                </a:solidFill>
                <a:prstDash val="solid"/>
                <a:miter lim="0"/>
                <a:headEnd/>
                <a:tailEnd/>
              </a14:hiddenLine>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lIns="67733" tIns="67733" rIns="67733" bIns="6773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600" b="1" dirty="0">
                <a:latin typeface="Amazon Ember" panose="020B0603020204020204" pitchFamily="34" charset="0"/>
                <a:ea typeface="Amazon Ember" panose="020B0603020204020204" pitchFamily="34" charset="0"/>
                <a:cs typeface="Amazon Ember" panose="020B0603020204020204" pitchFamily="34" charset="0"/>
              </a:rPr>
              <a:t>General </a:t>
            </a:r>
          </a:p>
          <a:p>
            <a:pPr algn="ctr">
              <a:defRPr/>
            </a:pPr>
            <a:r>
              <a:rPr lang="en-US" sz="1600" b="1" dirty="0">
                <a:latin typeface="Amazon Ember" panose="020B0603020204020204" pitchFamily="34" charset="0"/>
                <a:ea typeface="Amazon Ember" panose="020B0603020204020204" pitchFamily="34" charset="0"/>
                <a:cs typeface="Amazon Ember" panose="020B0603020204020204" pitchFamily="34" charset="0"/>
              </a:rPr>
              <a:t>Purpose</a:t>
            </a:r>
          </a:p>
        </p:txBody>
      </p:sp>
      <p:sp>
        <p:nvSpPr>
          <p:cNvPr id="11" name="AutoShape 20"/>
          <p:cNvSpPr>
            <a:spLocks/>
          </p:cNvSpPr>
          <p:nvPr/>
        </p:nvSpPr>
        <p:spPr bwMode="auto">
          <a:xfrm>
            <a:off x="1517926" y="1217757"/>
            <a:ext cx="2176684" cy="9315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3175" cap="flat" cmpd="sng">
                <a:solidFill>
                  <a:srgbClr val="000000"/>
                </a:solidFill>
                <a:prstDash val="solid"/>
                <a:miter lim="0"/>
                <a:headEnd/>
                <a:tailEnd/>
              </a14:hiddenLine>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lIns="67733" tIns="67733" rIns="67733" bIns="6773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600" b="1" dirty="0">
                <a:latin typeface="Amazon Ember" panose="020B0603020204020204" pitchFamily="34" charset="0"/>
                <a:ea typeface="Amazon Ember" panose="020B0603020204020204" pitchFamily="34" charset="0"/>
                <a:cs typeface="Amazon Ember" panose="020B0603020204020204" pitchFamily="34" charset="0"/>
              </a:rPr>
              <a:t>Compute</a:t>
            </a:r>
          </a:p>
          <a:p>
            <a:pPr algn="ctr">
              <a:defRPr/>
            </a:pPr>
            <a:r>
              <a:rPr lang="en-US" sz="1600" b="1" dirty="0">
                <a:latin typeface="Amazon Ember" panose="020B0603020204020204" pitchFamily="34" charset="0"/>
                <a:ea typeface="Amazon Ember" panose="020B0603020204020204" pitchFamily="34" charset="0"/>
                <a:cs typeface="Amazon Ember" panose="020B0603020204020204" pitchFamily="34" charset="0"/>
              </a:rPr>
              <a:t>Optimized</a:t>
            </a:r>
          </a:p>
        </p:txBody>
      </p:sp>
      <p:grpSp>
        <p:nvGrpSpPr>
          <p:cNvPr id="12" name="Group 23"/>
          <p:cNvGrpSpPr/>
          <p:nvPr/>
        </p:nvGrpSpPr>
        <p:grpSpPr>
          <a:xfrm>
            <a:off x="2136201" y="2110741"/>
            <a:ext cx="948684" cy="1028275"/>
            <a:chOff x="2864107" y="2122520"/>
            <a:chExt cx="711513" cy="771206"/>
          </a:xfrm>
        </p:grpSpPr>
        <p:pic>
          <p:nvPicPr>
            <p:cNvPr id="70" name="Picture 24" descr="Chalk Chip.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64107" y="2122520"/>
              <a:ext cx="711513" cy="771206"/>
            </a:xfrm>
            <a:prstGeom prst="rect">
              <a:avLst/>
            </a:prstGeom>
            <a:noFill/>
            <a:ln>
              <a:noFill/>
            </a:ln>
            <a:effectLst/>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3175" cap="flat" cmpd="sng">
                  <a:solidFill>
                    <a:srgbClr val="000000"/>
                  </a:solidFill>
                  <a:prstDash val="solid"/>
                  <a:miter lim="0"/>
                  <a:headEnd type="none" w="med" len="med"/>
                  <a:tailEnd type="none" w="med" len="me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pic>
        <p:sp>
          <p:nvSpPr>
            <p:cNvPr id="71" name="AutoShape 19"/>
            <p:cNvSpPr>
              <a:spLocks/>
            </p:cNvSpPr>
            <p:nvPr/>
          </p:nvSpPr>
          <p:spPr bwMode="auto">
            <a:xfrm>
              <a:off x="2885057" y="2185067"/>
              <a:ext cx="690563" cy="646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3175" cap="flat" cmpd="sng">
                  <a:solidFill>
                    <a:srgbClr val="000000"/>
                  </a:solidFill>
                  <a:prstDash val="solid"/>
                  <a:miter lim="0"/>
                  <a:headEnd/>
                  <a:tailEn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txBody>
            <a:bodyPr lIns="67733" tIns="67733" rIns="67733" bIns="6773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2133" b="1" dirty="0">
                  <a:latin typeface="Arial Black" panose="020B0A04020102020204" pitchFamily="34" charset="0"/>
                  <a:ea typeface="ＭＳ Ｐゴシック" charset="0"/>
                  <a:cs typeface="Helvetica Neue Light" charset="0"/>
                </a:rPr>
                <a:t>C5</a:t>
              </a:r>
            </a:p>
          </p:txBody>
        </p:sp>
      </p:grpSp>
      <p:sp>
        <p:nvSpPr>
          <p:cNvPr id="14" name="AutoShape 18"/>
          <p:cNvSpPr>
            <a:spLocks/>
          </p:cNvSpPr>
          <p:nvPr/>
        </p:nvSpPr>
        <p:spPr bwMode="auto">
          <a:xfrm>
            <a:off x="3435973" y="1217759"/>
            <a:ext cx="2428647" cy="93158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3175" cap="flat" cmpd="sng">
                <a:solidFill>
                  <a:srgbClr val="000000"/>
                </a:solidFill>
                <a:prstDash val="solid"/>
                <a:miter lim="0"/>
                <a:headEnd/>
                <a:tailEnd/>
              </a14:hiddenLine>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lIns="67733" tIns="67733" rIns="67733" bIns="6773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600" b="1" dirty="0">
                <a:latin typeface="Amazon Ember" panose="020B0603020204020204" pitchFamily="34" charset="0"/>
                <a:ea typeface="Amazon Ember" panose="020B0603020204020204" pitchFamily="34" charset="0"/>
                <a:cs typeface="Amazon Ember" panose="020B0603020204020204" pitchFamily="34" charset="0"/>
              </a:rPr>
              <a:t>Storage and I/O</a:t>
            </a:r>
          </a:p>
          <a:p>
            <a:pPr algn="ctr">
              <a:defRPr/>
            </a:pPr>
            <a:r>
              <a:rPr lang="en-US" sz="1600" b="1" dirty="0">
                <a:latin typeface="Amazon Ember" panose="020B0603020204020204" pitchFamily="34" charset="0"/>
                <a:ea typeface="Amazon Ember" panose="020B0603020204020204" pitchFamily="34" charset="0"/>
                <a:cs typeface="Amazon Ember" panose="020B0603020204020204" pitchFamily="34" charset="0"/>
              </a:rPr>
              <a:t>Optimized</a:t>
            </a:r>
          </a:p>
        </p:txBody>
      </p:sp>
      <p:grpSp>
        <p:nvGrpSpPr>
          <p:cNvPr id="15" name="Group 40"/>
          <p:cNvGrpSpPr/>
          <p:nvPr/>
        </p:nvGrpSpPr>
        <p:grpSpPr>
          <a:xfrm>
            <a:off x="4042932" y="3490677"/>
            <a:ext cx="957529" cy="863600"/>
            <a:chOff x="3593871" y="2016737"/>
            <a:chExt cx="718147" cy="647700"/>
          </a:xfrm>
        </p:grpSpPr>
        <p:grpSp>
          <p:nvGrpSpPr>
            <p:cNvPr id="64" name="Group 44"/>
            <p:cNvGrpSpPr>
              <a:grpSpLocks/>
            </p:cNvGrpSpPr>
            <p:nvPr/>
          </p:nvGrpSpPr>
          <p:grpSpPr bwMode="auto">
            <a:xfrm>
              <a:off x="3593871" y="2029010"/>
              <a:ext cx="718147" cy="620712"/>
              <a:chOff x="-50800" y="-229278"/>
              <a:chExt cx="1176517" cy="1077927"/>
            </a:xfrm>
          </p:grpSpPr>
          <p:pic>
            <p:nvPicPr>
              <p:cNvPr id="66" name="Picture 50"/>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a:off x="-50800" y="-229278"/>
                <a:ext cx="1176517" cy="457206"/>
              </a:xfrm>
              <a:prstGeom prst="rect">
                <a:avLst/>
              </a:prstGeom>
              <a:noFill/>
              <a:ln>
                <a:noFill/>
              </a:ln>
              <a:effectLst/>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pic>
          <p:pic>
            <p:nvPicPr>
              <p:cNvPr id="67" name="Picture 51"/>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a:off x="-50800" y="391443"/>
                <a:ext cx="1176517" cy="457206"/>
              </a:xfrm>
              <a:prstGeom prst="rect">
                <a:avLst/>
              </a:prstGeom>
              <a:noFill/>
              <a:ln>
                <a:noFill/>
              </a:ln>
              <a:effectLst/>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pic>
        </p:grpSp>
        <p:sp>
          <p:nvSpPr>
            <p:cNvPr id="65" name="AutoShape 27"/>
            <p:cNvSpPr>
              <a:spLocks/>
            </p:cNvSpPr>
            <p:nvPr/>
          </p:nvSpPr>
          <p:spPr bwMode="auto">
            <a:xfrm>
              <a:off x="3739145" y="2016737"/>
              <a:ext cx="471487" cy="647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3175" cap="flat" cmpd="sng">
                  <a:solidFill>
                    <a:srgbClr val="000000"/>
                  </a:solidFill>
                  <a:prstDash val="solid"/>
                  <a:miter lim="0"/>
                  <a:headEnd/>
                  <a:tailEn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txBody>
            <a:bodyPr lIns="67733" tIns="67733" rIns="67733" bIns="6773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2133" dirty="0">
                  <a:latin typeface="Arial Black" panose="020B0A04020102020204" pitchFamily="34" charset="0"/>
                  <a:ea typeface="ＭＳ Ｐゴシック" charset="0"/>
                  <a:cs typeface="Helvetica Neue Light" charset="0"/>
                </a:rPr>
                <a:t>I3</a:t>
              </a:r>
            </a:p>
          </p:txBody>
        </p:sp>
      </p:grpSp>
      <p:sp>
        <p:nvSpPr>
          <p:cNvPr id="17" name="AutoShape 2"/>
          <p:cNvSpPr>
            <a:spLocks/>
          </p:cNvSpPr>
          <p:nvPr/>
        </p:nvSpPr>
        <p:spPr bwMode="auto">
          <a:xfrm>
            <a:off x="8053506" y="1175395"/>
            <a:ext cx="2241549" cy="98470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3175" cap="flat" cmpd="sng">
                <a:solidFill>
                  <a:srgbClr val="000000"/>
                </a:solidFill>
                <a:prstDash val="solid"/>
                <a:miter lim="0"/>
                <a:headEnd/>
                <a:tailEnd/>
              </a14:hiddenLine>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lIns="67733" tIns="67733" rIns="67733" bIns="6773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600" b="1" dirty="0">
                <a:latin typeface="Amazon Ember" panose="020B0603020204020204" pitchFamily="34" charset="0"/>
                <a:ea typeface="Amazon Ember" panose="020B0603020204020204" pitchFamily="34" charset="0"/>
                <a:cs typeface="Amazon Ember" panose="020B0603020204020204" pitchFamily="34" charset="0"/>
              </a:rPr>
              <a:t>GPU- or FPGA-</a:t>
            </a:r>
          </a:p>
          <a:p>
            <a:pPr algn="ctr">
              <a:defRPr/>
            </a:pPr>
            <a:r>
              <a:rPr lang="en-US" sz="1600" b="1" dirty="0">
                <a:latin typeface="Amazon Ember" panose="020B0603020204020204" pitchFamily="34" charset="0"/>
                <a:ea typeface="Amazon Ember" panose="020B0603020204020204" pitchFamily="34" charset="0"/>
                <a:cs typeface="Amazon Ember" panose="020B0603020204020204" pitchFamily="34" charset="0"/>
              </a:rPr>
              <a:t>Enabled</a:t>
            </a:r>
            <a:endParaRPr lang="en-US" sz="3733"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AutoShape 7"/>
          <p:cNvSpPr>
            <a:spLocks/>
          </p:cNvSpPr>
          <p:nvPr/>
        </p:nvSpPr>
        <p:spPr bwMode="auto">
          <a:xfrm>
            <a:off x="5853722" y="1175395"/>
            <a:ext cx="2177887" cy="9847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3175" cap="flat" cmpd="sng">
                <a:solidFill>
                  <a:srgbClr val="000000"/>
                </a:solidFill>
                <a:prstDash val="solid"/>
                <a:miter lim="0"/>
                <a:headEnd/>
                <a:tailEnd/>
              </a14:hiddenLine>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lIns="67733" tIns="67733" rIns="67733" bIns="6773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600" b="1" dirty="0">
                <a:latin typeface="Amazon Ember" panose="020B0603020204020204" pitchFamily="34" charset="0"/>
                <a:ea typeface="Amazon Ember" panose="020B0603020204020204" pitchFamily="34" charset="0"/>
                <a:cs typeface="Amazon Ember" panose="020B0603020204020204" pitchFamily="34" charset="0"/>
              </a:rPr>
              <a:t>Memory</a:t>
            </a:r>
          </a:p>
          <a:p>
            <a:pPr algn="ctr">
              <a:defRPr/>
            </a:pPr>
            <a:r>
              <a:rPr lang="en-US" sz="1600" b="1" dirty="0">
                <a:latin typeface="Amazon Ember" panose="020B0603020204020204" pitchFamily="34" charset="0"/>
                <a:ea typeface="Amazon Ember" panose="020B0603020204020204" pitchFamily="34" charset="0"/>
                <a:cs typeface="Amazon Ember" panose="020B0603020204020204" pitchFamily="34" charset="0"/>
              </a:rPr>
              <a:t>Optimized</a:t>
            </a:r>
          </a:p>
        </p:txBody>
      </p:sp>
      <p:grpSp>
        <p:nvGrpSpPr>
          <p:cNvPr id="20" name="Group 85"/>
          <p:cNvGrpSpPr/>
          <p:nvPr/>
        </p:nvGrpSpPr>
        <p:grpSpPr>
          <a:xfrm>
            <a:off x="4066544" y="4767028"/>
            <a:ext cx="1004757" cy="883217"/>
            <a:chOff x="4602955" y="2002023"/>
            <a:chExt cx="753568" cy="662413"/>
          </a:xfrm>
        </p:grpSpPr>
        <p:grpSp>
          <p:nvGrpSpPr>
            <p:cNvPr id="58" name="Group 86"/>
            <p:cNvGrpSpPr>
              <a:grpSpLocks/>
            </p:cNvGrpSpPr>
            <p:nvPr/>
          </p:nvGrpSpPr>
          <p:grpSpPr bwMode="auto">
            <a:xfrm>
              <a:off x="4638376" y="2043724"/>
              <a:ext cx="718147" cy="620712"/>
              <a:chOff x="-50800" y="-229278"/>
              <a:chExt cx="1176517" cy="1077927"/>
            </a:xfrm>
          </p:grpSpPr>
          <p:pic>
            <p:nvPicPr>
              <p:cNvPr id="60" name="Picture 88"/>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a:off x="-50800" y="-229278"/>
                <a:ext cx="1176517" cy="457206"/>
              </a:xfrm>
              <a:prstGeom prst="rect">
                <a:avLst/>
              </a:prstGeom>
              <a:noFill/>
              <a:ln>
                <a:noFill/>
              </a:ln>
              <a:effectLst/>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pic>
          <p:pic>
            <p:nvPicPr>
              <p:cNvPr id="61" name="Picture 89"/>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a:off x="-50800" y="391443"/>
                <a:ext cx="1176517" cy="457206"/>
              </a:xfrm>
              <a:prstGeom prst="rect">
                <a:avLst/>
              </a:prstGeom>
              <a:noFill/>
              <a:ln>
                <a:noFill/>
              </a:ln>
              <a:effectLst/>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pic>
        </p:grpSp>
        <p:sp>
          <p:nvSpPr>
            <p:cNvPr id="59" name="AutoShape 34"/>
            <p:cNvSpPr>
              <a:spLocks/>
            </p:cNvSpPr>
            <p:nvPr/>
          </p:nvSpPr>
          <p:spPr bwMode="auto">
            <a:xfrm>
              <a:off x="4602955" y="2002023"/>
              <a:ext cx="753567" cy="647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3175" cap="flat" cmpd="sng">
                  <a:solidFill>
                    <a:srgbClr val="000000"/>
                  </a:solidFill>
                  <a:prstDash val="solid"/>
                  <a:miter lim="0"/>
                  <a:headEnd/>
                  <a:tailEn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txBody>
            <a:bodyPr lIns="67733" tIns="67733" rIns="67733" bIns="6773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2133" dirty="0">
                  <a:latin typeface="Arial Black" panose="020B0A04020102020204" pitchFamily="34" charset="0"/>
                  <a:ea typeface="ＭＳ Ｐゴシック" charset="0"/>
                  <a:cs typeface="Helvetica Neue Light" charset="0"/>
                </a:rPr>
                <a:t>D2</a:t>
              </a:r>
            </a:p>
          </p:txBody>
        </p:sp>
      </p:grpSp>
      <p:grpSp>
        <p:nvGrpSpPr>
          <p:cNvPr id="21" name="Group 95"/>
          <p:cNvGrpSpPr/>
          <p:nvPr/>
        </p:nvGrpSpPr>
        <p:grpSpPr>
          <a:xfrm>
            <a:off x="457322" y="3401407"/>
            <a:ext cx="974597" cy="1028276"/>
            <a:chOff x="794045" y="2216555"/>
            <a:chExt cx="730948" cy="771207"/>
          </a:xfrm>
        </p:grpSpPr>
        <p:pic>
          <p:nvPicPr>
            <p:cNvPr id="56" name="Picture 96" descr="Instance.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94045" y="2216555"/>
              <a:ext cx="730948" cy="771207"/>
            </a:xfrm>
            <a:prstGeom prst="rect">
              <a:avLst/>
            </a:prstGeom>
            <a:noFill/>
            <a:ln>
              <a:noFill/>
            </a:ln>
            <a:effectLst/>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3175" cap="flat" cmpd="sng">
                  <a:solidFill>
                    <a:srgbClr val="000000"/>
                  </a:solidFill>
                  <a:prstDash val="solid"/>
                  <a:miter lim="0"/>
                  <a:headEnd type="none" w="med" len="med"/>
                  <a:tailEnd type="none" w="med" len="me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pic>
        <p:sp>
          <p:nvSpPr>
            <p:cNvPr id="57" name="AutoShape 5"/>
            <p:cNvSpPr>
              <a:spLocks/>
            </p:cNvSpPr>
            <p:nvPr/>
          </p:nvSpPr>
          <p:spPr bwMode="auto">
            <a:xfrm>
              <a:off x="848684" y="2311997"/>
              <a:ext cx="621671" cy="51898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3175" cap="flat" cmpd="sng">
                  <a:solidFill>
                    <a:srgbClr val="000000"/>
                  </a:solidFill>
                  <a:prstDash val="solid"/>
                  <a:miter lim="0"/>
                  <a:headEnd/>
                  <a:tailEn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txBody>
            <a:bodyPr lIns="67733" tIns="67733" rIns="67733" bIns="6773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2133" b="1" dirty="0">
                  <a:latin typeface="Arial Black" panose="020B0A04020102020204" pitchFamily="34" charset="0"/>
                  <a:ea typeface="ＭＳ Ｐゴシック" charset="0"/>
                  <a:cs typeface="Helvetica Neue Light" charset="0"/>
                </a:rPr>
                <a:t>M4</a:t>
              </a:r>
            </a:p>
          </p:txBody>
        </p:sp>
      </p:grpSp>
      <p:grpSp>
        <p:nvGrpSpPr>
          <p:cNvPr id="44" name="Group 101"/>
          <p:cNvGrpSpPr>
            <a:grpSpLocks/>
          </p:cNvGrpSpPr>
          <p:nvPr/>
        </p:nvGrpSpPr>
        <p:grpSpPr bwMode="auto">
          <a:xfrm>
            <a:off x="6224036" y="3182508"/>
            <a:ext cx="1422400" cy="691973"/>
            <a:chOff x="0" y="0"/>
            <a:chExt cx="1622700" cy="974164"/>
          </a:xfrm>
        </p:grpSpPr>
        <p:pic>
          <p:nvPicPr>
            <p:cNvPr id="46" name="Picture 102" descr="RAM Chalk.png"/>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0" y="579106"/>
              <a:ext cx="1622700" cy="395058"/>
            </a:xfrm>
            <a:prstGeom prst="rect">
              <a:avLst/>
            </a:prstGeom>
            <a:noFill/>
            <a:ln>
              <a:noFill/>
            </a:ln>
            <a:effectLst/>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3175" cap="flat" cmpd="sng">
                  <a:solidFill>
                    <a:srgbClr val="000000"/>
                  </a:solidFill>
                  <a:prstDash val="solid"/>
                  <a:miter lim="0"/>
                  <a:headEnd type="none" w="med" len="med"/>
                  <a:tailEnd type="none" w="med" len="me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pic>
        <p:pic>
          <p:nvPicPr>
            <p:cNvPr id="47" name="Picture 103" descr="RAM Chalk.png"/>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0" y="0"/>
              <a:ext cx="1622700" cy="395060"/>
            </a:xfrm>
            <a:prstGeom prst="rect">
              <a:avLst/>
            </a:prstGeom>
            <a:noFill/>
            <a:ln>
              <a:noFill/>
            </a:ln>
            <a:effectLst/>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3175" cap="flat" cmpd="sng">
                  <a:solidFill>
                    <a:srgbClr val="000000"/>
                  </a:solidFill>
                  <a:prstDash val="solid"/>
                  <a:miter lim="0"/>
                  <a:headEnd type="none" w="med" len="med"/>
                  <a:tailEnd type="none" w="med" len="me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pic>
      </p:grpSp>
      <p:grpSp>
        <p:nvGrpSpPr>
          <p:cNvPr id="74" name="Group 113"/>
          <p:cNvGrpSpPr/>
          <p:nvPr/>
        </p:nvGrpSpPr>
        <p:grpSpPr>
          <a:xfrm>
            <a:off x="2136201" y="3401879"/>
            <a:ext cx="948684" cy="1028275"/>
            <a:chOff x="2864107" y="2122520"/>
            <a:chExt cx="711513" cy="771206"/>
          </a:xfrm>
        </p:grpSpPr>
        <p:pic>
          <p:nvPicPr>
            <p:cNvPr id="75" name="Picture 114" descr="Chalk Chip.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64107" y="2122520"/>
              <a:ext cx="711513" cy="771206"/>
            </a:xfrm>
            <a:prstGeom prst="rect">
              <a:avLst/>
            </a:prstGeom>
            <a:noFill/>
            <a:ln>
              <a:noFill/>
            </a:ln>
            <a:effectLst/>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3175" cap="flat" cmpd="sng">
                  <a:solidFill>
                    <a:srgbClr val="000000"/>
                  </a:solidFill>
                  <a:prstDash val="solid"/>
                  <a:miter lim="0"/>
                  <a:headEnd type="none" w="med" len="med"/>
                  <a:tailEnd type="none" w="med" len="me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pic>
        <p:sp>
          <p:nvSpPr>
            <p:cNvPr id="76" name="AutoShape 19"/>
            <p:cNvSpPr>
              <a:spLocks/>
            </p:cNvSpPr>
            <p:nvPr/>
          </p:nvSpPr>
          <p:spPr bwMode="auto">
            <a:xfrm>
              <a:off x="2885057" y="2185067"/>
              <a:ext cx="690563" cy="646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3175" cap="flat" cmpd="sng">
                  <a:solidFill>
                    <a:srgbClr val="000000"/>
                  </a:solidFill>
                  <a:prstDash val="solid"/>
                  <a:miter lim="0"/>
                  <a:headEnd/>
                  <a:tailEn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txBody>
            <a:bodyPr lIns="67733" tIns="67733" rIns="67733" bIns="6773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2133" b="1" dirty="0">
                  <a:latin typeface="Arial Black" panose="020B0A04020102020204" pitchFamily="34" charset="0"/>
                  <a:ea typeface="ＭＳ Ｐゴシック" charset="0"/>
                  <a:cs typeface="Helvetica Neue Light" charset="0"/>
                </a:rPr>
                <a:t>C4</a:t>
              </a:r>
            </a:p>
          </p:txBody>
        </p:sp>
      </p:grpSp>
      <p:grpSp>
        <p:nvGrpSpPr>
          <p:cNvPr id="3" name="Group 119"/>
          <p:cNvGrpSpPr/>
          <p:nvPr/>
        </p:nvGrpSpPr>
        <p:grpSpPr>
          <a:xfrm>
            <a:off x="10319423" y="1940808"/>
            <a:ext cx="1423056" cy="1319560"/>
            <a:chOff x="157974" y="1593989"/>
            <a:chExt cx="1067292" cy="989670"/>
          </a:xfrm>
        </p:grpSpPr>
        <p:pic>
          <p:nvPicPr>
            <p:cNvPr id="19" name="Picture 120" descr="ha_hero_ecs_t2_550x510"/>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57974" y="1593989"/>
              <a:ext cx="1067292" cy="989670"/>
            </a:xfrm>
            <a:prstGeom prst="rect">
              <a:avLst/>
            </a:prstGeom>
            <a:noFill/>
            <a:extLst>
              <a:ext uri="{909E8E84-426E-40dd-AFC4-6F175D3DCCD1}">
                <a14:hiddenFill xmlns:lc="http://schemas.openxmlformats.org/drawingml/2006/lockedCanvas" xmlns="" xmlns:a14="http://schemas.microsoft.com/office/drawing/2010/main">
                  <a:solidFill>
                    <a:srgbClr val="FFFFFF"/>
                  </a:solidFill>
                </a14:hiddenFill>
              </a:ext>
            </a:extLst>
          </p:spPr>
        </p:pic>
        <p:sp>
          <p:nvSpPr>
            <p:cNvPr id="2" name="TextBox 121"/>
            <p:cNvSpPr txBox="1"/>
            <p:nvPr/>
          </p:nvSpPr>
          <p:spPr>
            <a:xfrm>
              <a:off x="606417" y="2137376"/>
              <a:ext cx="423434" cy="315423"/>
            </a:xfrm>
            <a:prstGeom prst="rect">
              <a:avLst/>
            </a:prstGeom>
            <a:noFill/>
          </p:spPr>
          <p:txBody>
            <a:bodyPr wrap="none" rtlCol="0">
              <a:spAutoFit/>
            </a:bodyPr>
            <a:lstStyle/>
            <a:p>
              <a:r>
                <a:rPr lang="en-US" sz="2133" dirty="0">
                  <a:latin typeface="Arial Black" panose="020B0A04020102020204" pitchFamily="34" charset="0"/>
                </a:rPr>
                <a:t>T2</a:t>
              </a:r>
            </a:p>
          </p:txBody>
        </p:sp>
      </p:grpSp>
      <p:sp>
        <p:nvSpPr>
          <p:cNvPr id="77" name="AutoShape 8"/>
          <p:cNvSpPr>
            <a:spLocks/>
          </p:cNvSpPr>
          <p:nvPr/>
        </p:nvSpPr>
        <p:spPr bwMode="auto">
          <a:xfrm>
            <a:off x="6610926" y="3237486"/>
            <a:ext cx="567337" cy="50584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bg1"/>
          </a:solidFill>
          <a:ln>
            <a:noFill/>
          </a:ln>
          <a:effectLst>
            <a:softEdge rad="63500"/>
          </a:effectLst>
        </p:spPr>
        <p:txBody>
          <a:bodyPr lIns="67733" tIns="67733" rIns="67733" bIns="6773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2133" dirty="0">
                <a:latin typeface="Arial Black" panose="020B0A04020102020204" pitchFamily="34" charset="0"/>
                <a:ea typeface="ＭＳ Ｐゴシック" charset="0"/>
                <a:cs typeface="Helvetica Neue Light" charset="0"/>
              </a:rPr>
              <a:t>X1</a:t>
            </a:r>
          </a:p>
        </p:txBody>
      </p:sp>
      <p:grpSp>
        <p:nvGrpSpPr>
          <p:cNvPr id="4" name="Group 125"/>
          <p:cNvGrpSpPr/>
          <p:nvPr/>
        </p:nvGrpSpPr>
        <p:grpSpPr>
          <a:xfrm>
            <a:off x="8743788" y="2110181"/>
            <a:ext cx="861849" cy="860320"/>
            <a:chOff x="6557840" y="1681306"/>
            <a:chExt cx="646387" cy="645240"/>
          </a:xfrm>
        </p:grpSpPr>
        <p:pic>
          <p:nvPicPr>
            <p:cNvPr id="48" name="Picture 126" descr="pasted-image.tif"/>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6557840" y="1681306"/>
              <a:ext cx="646387" cy="645240"/>
            </a:xfrm>
            <a:prstGeom prst="rect">
              <a:avLst/>
            </a:prstGeom>
            <a:noFill/>
            <a:ln>
              <a:noFill/>
            </a:ln>
            <a:effectLst/>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3175" cap="flat" cmpd="sng">
                  <a:solidFill>
                    <a:srgbClr val="000000"/>
                  </a:solidFill>
                  <a:prstDash val="solid"/>
                  <a:miter lim="0"/>
                  <a:headEnd type="none" w="med" len="med"/>
                  <a:tailEnd type="none" w="med" len="me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pic>
        <p:sp>
          <p:nvSpPr>
            <p:cNvPr id="79" name="AutoShape 8"/>
            <p:cNvSpPr>
              <a:spLocks/>
            </p:cNvSpPr>
            <p:nvPr/>
          </p:nvSpPr>
          <p:spPr bwMode="auto">
            <a:xfrm>
              <a:off x="6664654" y="1796464"/>
              <a:ext cx="425503" cy="3793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bg1"/>
            </a:solidFill>
            <a:ln>
              <a:noFill/>
            </a:ln>
            <a:effectLst>
              <a:softEdge rad="63500"/>
            </a:effectLst>
          </p:spPr>
          <p:txBody>
            <a:bodyPr lIns="67733" tIns="67733" rIns="67733" bIns="6773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2133" dirty="0">
                  <a:latin typeface="Arial Black" panose="020B0A04020102020204" pitchFamily="34" charset="0"/>
                  <a:ea typeface="ＭＳ Ｐゴシック" charset="0"/>
                  <a:cs typeface="Helvetica Neue Light" charset="0"/>
                </a:rPr>
                <a:t>P3</a:t>
              </a:r>
            </a:p>
          </p:txBody>
        </p:sp>
      </p:grpSp>
      <p:grpSp>
        <p:nvGrpSpPr>
          <p:cNvPr id="6" name="Group 130"/>
          <p:cNvGrpSpPr/>
          <p:nvPr/>
        </p:nvGrpSpPr>
        <p:grpSpPr>
          <a:xfrm>
            <a:off x="8743788" y="3178771"/>
            <a:ext cx="861849" cy="860320"/>
            <a:chOff x="6497258" y="2605720"/>
            <a:chExt cx="646387" cy="645240"/>
          </a:xfrm>
        </p:grpSpPr>
        <p:pic>
          <p:nvPicPr>
            <p:cNvPr id="50" name="Picture 131" descr="pasted-image.tif"/>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6497258" y="2605720"/>
              <a:ext cx="646387" cy="645240"/>
            </a:xfrm>
            <a:prstGeom prst="rect">
              <a:avLst/>
            </a:prstGeom>
            <a:noFill/>
            <a:ln>
              <a:noFill/>
            </a:ln>
            <a:effectLst/>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3175" cap="flat" cmpd="sng">
                  <a:solidFill>
                    <a:srgbClr val="000000"/>
                  </a:solidFill>
                  <a:prstDash val="solid"/>
                  <a:miter lim="0"/>
                  <a:headEnd type="none" w="med" len="med"/>
                  <a:tailEnd type="none" w="med" len="me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pic>
        <p:sp>
          <p:nvSpPr>
            <p:cNvPr id="80" name="AutoShape 8"/>
            <p:cNvSpPr>
              <a:spLocks/>
            </p:cNvSpPr>
            <p:nvPr/>
          </p:nvSpPr>
          <p:spPr bwMode="auto">
            <a:xfrm>
              <a:off x="6615722" y="2725467"/>
              <a:ext cx="425503" cy="3793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bg1"/>
            </a:solidFill>
            <a:ln>
              <a:noFill/>
            </a:ln>
            <a:effectLst>
              <a:softEdge rad="63500"/>
            </a:effectLst>
          </p:spPr>
          <p:txBody>
            <a:bodyPr lIns="67733" tIns="67733" rIns="67733" bIns="6773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2133" dirty="0">
                  <a:latin typeface="Arial Black" panose="020B0A04020102020204" pitchFamily="34" charset="0"/>
                  <a:ea typeface="ＭＳ Ｐゴシック" charset="0"/>
                  <a:cs typeface="Helvetica Neue Light" charset="0"/>
                </a:rPr>
                <a:t>P2</a:t>
              </a:r>
            </a:p>
          </p:txBody>
        </p:sp>
      </p:grpSp>
      <p:grpSp>
        <p:nvGrpSpPr>
          <p:cNvPr id="13" name="Group 135"/>
          <p:cNvGrpSpPr/>
          <p:nvPr/>
        </p:nvGrpSpPr>
        <p:grpSpPr>
          <a:xfrm>
            <a:off x="8754482" y="4242833"/>
            <a:ext cx="861849" cy="860320"/>
            <a:chOff x="6498090" y="3504226"/>
            <a:chExt cx="646387" cy="645240"/>
          </a:xfrm>
        </p:grpSpPr>
        <p:pic>
          <p:nvPicPr>
            <p:cNvPr id="62" name="Picture 136" descr="pasted-image.tif"/>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6498090" y="3504226"/>
              <a:ext cx="646387" cy="645240"/>
            </a:xfrm>
            <a:prstGeom prst="rect">
              <a:avLst/>
            </a:prstGeom>
            <a:noFill/>
            <a:ln>
              <a:noFill/>
            </a:ln>
            <a:effectLst/>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3175" cap="flat" cmpd="sng">
                  <a:solidFill>
                    <a:srgbClr val="000000"/>
                  </a:solidFill>
                  <a:prstDash val="solid"/>
                  <a:miter lim="0"/>
                  <a:headEnd type="none" w="med" len="med"/>
                  <a:tailEnd type="none" w="med" len="me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pic>
        <p:sp>
          <p:nvSpPr>
            <p:cNvPr id="81" name="AutoShape 8"/>
            <p:cNvSpPr>
              <a:spLocks/>
            </p:cNvSpPr>
            <p:nvPr/>
          </p:nvSpPr>
          <p:spPr bwMode="auto">
            <a:xfrm>
              <a:off x="6609519" y="3634417"/>
              <a:ext cx="425503" cy="3793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bg1"/>
            </a:solidFill>
            <a:ln>
              <a:noFill/>
            </a:ln>
            <a:effectLst>
              <a:softEdge rad="63500"/>
            </a:effectLst>
          </p:spPr>
          <p:txBody>
            <a:bodyPr lIns="67733" tIns="67733" rIns="67733" bIns="6773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2133" dirty="0">
                  <a:latin typeface="Arial Black" panose="020B0A04020102020204" pitchFamily="34" charset="0"/>
                  <a:ea typeface="ＭＳ Ｐゴシック" charset="0"/>
                  <a:cs typeface="Helvetica Neue Light" charset="0"/>
                </a:rPr>
                <a:t>G3</a:t>
              </a:r>
            </a:p>
          </p:txBody>
        </p:sp>
      </p:grpSp>
      <p:grpSp>
        <p:nvGrpSpPr>
          <p:cNvPr id="68" name="Group 140"/>
          <p:cNvGrpSpPr>
            <a:grpSpLocks/>
          </p:cNvGrpSpPr>
          <p:nvPr/>
        </p:nvGrpSpPr>
        <p:grpSpPr bwMode="auto">
          <a:xfrm>
            <a:off x="6224036" y="4288506"/>
            <a:ext cx="1422400" cy="691973"/>
            <a:chOff x="0" y="0"/>
            <a:chExt cx="1622700" cy="974164"/>
          </a:xfrm>
        </p:grpSpPr>
        <p:pic>
          <p:nvPicPr>
            <p:cNvPr id="69" name="Picture 141" descr="RAM Chalk.png"/>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0" y="579106"/>
              <a:ext cx="1622700" cy="395058"/>
            </a:xfrm>
            <a:prstGeom prst="rect">
              <a:avLst/>
            </a:prstGeom>
            <a:noFill/>
            <a:ln>
              <a:noFill/>
            </a:ln>
            <a:effectLst/>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3175" cap="flat" cmpd="sng">
                  <a:solidFill>
                    <a:srgbClr val="000000"/>
                  </a:solidFill>
                  <a:prstDash val="solid"/>
                  <a:miter lim="0"/>
                  <a:headEnd type="none" w="med" len="med"/>
                  <a:tailEnd type="none" w="med" len="me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pic>
        <p:pic>
          <p:nvPicPr>
            <p:cNvPr id="82" name="Picture 142" descr="RAM Chalk.png"/>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0" y="0"/>
              <a:ext cx="1622700" cy="395060"/>
            </a:xfrm>
            <a:prstGeom prst="rect">
              <a:avLst/>
            </a:prstGeom>
            <a:noFill/>
            <a:ln>
              <a:noFill/>
            </a:ln>
            <a:effectLst/>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3175" cap="flat" cmpd="sng">
                  <a:solidFill>
                    <a:srgbClr val="000000"/>
                  </a:solidFill>
                  <a:prstDash val="solid"/>
                  <a:miter lim="0"/>
                  <a:headEnd type="none" w="med" len="med"/>
                  <a:tailEnd type="none" w="med" len="me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pic>
      </p:grpSp>
      <p:sp>
        <p:nvSpPr>
          <p:cNvPr id="83" name="AutoShape 8"/>
          <p:cNvSpPr>
            <a:spLocks/>
          </p:cNvSpPr>
          <p:nvPr/>
        </p:nvSpPr>
        <p:spPr bwMode="auto">
          <a:xfrm>
            <a:off x="6660777" y="4387038"/>
            <a:ext cx="567337" cy="50584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bg1"/>
          </a:solidFill>
          <a:ln>
            <a:noFill/>
          </a:ln>
          <a:effectLst>
            <a:softEdge rad="63500"/>
          </a:effectLst>
        </p:spPr>
        <p:txBody>
          <a:bodyPr lIns="67733" tIns="67733" rIns="67733" bIns="6773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2133" dirty="0">
                <a:latin typeface="Arial Black" panose="020B0A04020102020204" pitchFamily="34" charset="0"/>
                <a:ea typeface="ＭＳ Ｐゴシック" charset="0"/>
                <a:cs typeface="Helvetica Neue Light" charset="0"/>
              </a:rPr>
              <a:t>R4</a:t>
            </a:r>
          </a:p>
        </p:txBody>
      </p:sp>
      <p:sp>
        <p:nvSpPr>
          <p:cNvPr id="84" name="AutoShape 7"/>
          <p:cNvSpPr>
            <a:spLocks/>
          </p:cNvSpPr>
          <p:nvPr/>
        </p:nvSpPr>
        <p:spPr bwMode="auto">
          <a:xfrm>
            <a:off x="9942009" y="1164878"/>
            <a:ext cx="2177887" cy="9847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3175" cap="flat" cmpd="sng">
                <a:solidFill>
                  <a:srgbClr val="000000"/>
                </a:solidFill>
                <a:prstDash val="solid"/>
                <a:miter lim="0"/>
                <a:headEnd/>
                <a:tailEnd/>
              </a14:hiddenLine>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lIns="67733" tIns="67733" rIns="67733" bIns="6773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600" b="1" dirty="0">
                <a:latin typeface="Amazon Ember" panose="020B0603020204020204" pitchFamily="34" charset="0"/>
                <a:ea typeface="Amazon Ember" panose="020B0603020204020204" pitchFamily="34" charset="0"/>
                <a:cs typeface="Amazon Ember" panose="020B0603020204020204" pitchFamily="34" charset="0"/>
              </a:rPr>
              <a:t>Burstable Performance</a:t>
            </a:r>
          </a:p>
        </p:txBody>
      </p:sp>
      <p:grpSp>
        <p:nvGrpSpPr>
          <p:cNvPr id="91" name="Group 152"/>
          <p:cNvGrpSpPr/>
          <p:nvPr/>
        </p:nvGrpSpPr>
        <p:grpSpPr>
          <a:xfrm>
            <a:off x="4042931" y="2189673"/>
            <a:ext cx="1004757" cy="883217"/>
            <a:chOff x="4602955" y="2002023"/>
            <a:chExt cx="753568" cy="662413"/>
          </a:xfrm>
        </p:grpSpPr>
        <p:grpSp>
          <p:nvGrpSpPr>
            <p:cNvPr id="92" name="Group 153"/>
            <p:cNvGrpSpPr>
              <a:grpSpLocks/>
            </p:cNvGrpSpPr>
            <p:nvPr/>
          </p:nvGrpSpPr>
          <p:grpSpPr bwMode="auto">
            <a:xfrm>
              <a:off x="4638376" y="2043724"/>
              <a:ext cx="718147" cy="620712"/>
              <a:chOff x="-50800" y="-229278"/>
              <a:chExt cx="1176517" cy="1077927"/>
            </a:xfrm>
          </p:grpSpPr>
          <p:pic>
            <p:nvPicPr>
              <p:cNvPr id="94" name="Picture 155"/>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a:off x="-50800" y="-229278"/>
                <a:ext cx="1176517" cy="457206"/>
              </a:xfrm>
              <a:prstGeom prst="rect">
                <a:avLst/>
              </a:prstGeom>
              <a:noFill/>
              <a:ln>
                <a:noFill/>
              </a:ln>
              <a:effectLst/>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pic>
          <p:pic>
            <p:nvPicPr>
              <p:cNvPr id="95" name="Picture 156"/>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a:off x="-50800" y="391443"/>
                <a:ext cx="1176517" cy="457206"/>
              </a:xfrm>
              <a:prstGeom prst="rect">
                <a:avLst/>
              </a:prstGeom>
              <a:noFill/>
              <a:ln>
                <a:noFill/>
              </a:ln>
              <a:effectLst/>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pic>
        </p:grpSp>
        <p:sp>
          <p:nvSpPr>
            <p:cNvPr id="93" name="AutoShape 34"/>
            <p:cNvSpPr>
              <a:spLocks/>
            </p:cNvSpPr>
            <p:nvPr/>
          </p:nvSpPr>
          <p:spPr bwMode="auto">
            <a:xfrm>
              <a:off x="4602955" y="2002023"/>
              <a:ext cx="753567" cy="647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3175" cap="flat" cmpd="sng">
                  <a:solidFill>
                    <a:srgbClr val="000000"/>
                  </a:solidFill>
                  <a:prstDash val="solid"/>
                  <a:miter lim="0"/>
                  <a:headEnd/>
                  <a:tailEn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txBody>
            <a:bodyPr lIns="67733" tIns="67733" rIns="67733" bIns="6773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2133" dirty="0">
                  <a:latin typeface="Arial Black" panose="020B0A04020102020204" pitchFamily="34" charset="0"/>
                  <a:ea typeface="ＭＳ Ｐゴシック" charset="0"/>
                  <a:cs typeface="Helvetica Neue Light" charset="0"/>
                </a:rPr>
                <a:t>H1</a:t>
              </a:r>
            </a:p>
          </p:txBody>
        </p:sp>
      </p:grpSp>
      <p:grpSp>
        <p:nvGrpSpPr>
          <p:cNvPr id="104" name="Group 157"/>
          <p:cNvGrpSpPr>
            <a:grpSpLocks/>
          </p:cNvGrpSpPr>
          <p:nvPr/>
        </p:nvGrpSpPr>
        <p:grpSpPr bwMode="auto">
          <a:xfrm>
            <a:off x="6217439" y="2088186"/>
            <a:ext cx="1422400" cy="691973"/>
            <a:chOff x="0" y="0"/>
            <a:chExt cx="1622700" cy="974164"/>
          </a:xfrm>
        </p:grpSpPr>
        <p:pic>
          <p:nvPicPr>
            <p:cNvPr id="105" name="Picture 158" descr="RAM Chalk.png"/>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0" y="579105"/>
              <a:ext cx="1622700" cy="395059"/>
            </a:xfrm>
            <a:prstGeom prst="rect">
              <a:avLst/>
            </a:prstGeom>
            <a:noFill/>
            <a:ln>
              <a:noFill/>
            </a:ln>
            <a:effectLst/>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3175" cap="flat" cmpd="sng">
                  <a:solidFill>
                    <a:srgbClr val="000000"/>
                  </a:solidFill>
                  <a:prstDash val="solid"/>
                  <a:miter lim="0"/>
                  <a:headEnd type="none" w="med" len="med"/>
                  <a:tailEnd type="none" w="med" len="me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pic>
        <p:pic>
          <p:nvPicPr>
            <p:cNvPr id="106" name="Picture 159" descr="RAM Chalk.png"/>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0" y="0"/>
              <a:ext cx="1622700" cy="395060"/>
            </a:xfrm>
            <a:prstGeom prst="rect">
              <a:avLst/>
            </a:prstGeom>
            <a:noFill/>
            <a:ln>
              <a:noFill/>
            </a:ln>
            <a:effectLst/>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3175" cap="flat" cmpd="sng">
                  <a:solidFill>
                    <a:srgbClr val="000000"/>
                  </a:solidFill>
                  <a:prstDash val="solid"/>
                  <a:miter lim="0"/>
                  <a:headEnd type="none" w="med" len="med"/>
                  <a:tailEnd type="none" w="med" len="me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pic>
      </p:grpSp>
      <p:sp>
        <p:nvSpPr>
          <p:cNvPr id="107" name="AutoShape 8"/>
          <p:cNvSpPr>
            <a:spLocks/>
          </p:cNvSpPr>
          <p:nvPr/>
        </p:nvSpPr>
        <p:spPr bwMode="auto">
          <a:xfrm>
            <a:off x="6548273" y="2202400"/>
            <a:ext cx="740620" cy="50584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bg1"/>
          </a:solidFill>
          <a:ln>
            <a:noFill/>
          </a:ln>
          <a:effectLst>
            <a:softEdge rad="63500"/>
          </a:effectLst>
        </p:spPr>
        <p:txBody>
          <a:bodyPr lIns="67733" tIns="67733" rIns="67733" bIns="6773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2133" dirty="0">
                <a:latin typeface="Arial Black" panose="020B0A04020102020204" pitchFamily="34" charset="0"/>
                <a:ea typeface="ＭＳ Ｐゴシック" charset="0"/>
                <a:cs typeface="Helvetica Neue Light" charset="0"/>
              </a:rPr>
              <a:t>X1e</a:t>
            </a:r>
          </a:p>
        </p:txBody>
      </p:sp>
      <p:grpSp>
        <p:nvGrpSpPr>
          <p:cNvPr id="108" name="Group 161"/>
          <p:cNvGrpSpPr/>
          <p:nvPr/>
        </p:nvGrpSpPr>
        <p:grpSpPr>
          <a:xfrm>
            <a:off x="8754482" y="5299208"/>
            <a:ext cx="861849" cy="860320"/>
            <a:chOff x="6498090" y="3504226"/>
            <a:chExt cx="646387" cy="645240"/>
          </a:xfrm>
        </p:grpSpPr>
        <p:pic>
          <p:nvPicPr>
            <p:cNvPr id="109" name="Picture 162" descr="pasted-image.tif"/>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6498090" y="3504226"/>
              <a:ext cx="646387" cy="645240"/>
            </a:xfrm>
            <a:prstGeom prst="rect">
              <a:avLst/>
            </a:prstGeom>
            <a:noFill/>
            <a:ln>
              <a:noFill/>
            </a:ln>
            <a:effectLst/>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3175" cap="flat" cmpd="sng">
                  <a:solidFill>
                    <a:srgbClr val="000000"/>
                  </a:solidFill>
                  <a:prstDash val="solid"/>
                  <a:miter lim="0"/>
                  <a:headEnd type="none" w="med" len="med"/>
                  <a:tailEnd type="none" w="med" len="me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pic>
        <p:sp>
          <p:nvSpPr>
            <p:cNvPr id="110" name="AutoShape 8"/>
            <p:cNvSpPr>
              <a:spLocks/>
            </p:cNvSpPr>
            <p:nvPr/>
          </p:nvSpPr>
          <p:spPr bwMode="auto">
            <a:xfrm>
              <a:off x="6609519" y="3634417"/>
              <a:ext cx="425503" cy="3793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bg1"/>
            </a:solidFill>
            <a:ln>
              <a:noFill/>
            </a:ln>
            <a:effectLst>
              <a:softEdge rad="63500"/>
            </a:effectLst>
          </p:spPr>
          <p:txBody>
            <a:bodyPr lIns="67733" tIns="67733" rIns="67733" bIns="6773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2133" dirty="0">
                  <a:latin typeface="Arial Black" panose="020B0A04020102020204" pitchFamily="34" charset="0"/>
                  <a:ea typeface="ＭＳ Ｐゴシック" charset="0"/>
                  <a:cs typeface="Helvetica Neue Light" charset="0"/>
                </a:rPr>
                <a:t>F1</a:t>
              </a:r>
            </a:p>
          </p:txBody>
        </p:sp>
      </p:grpSp>
      <p:pic>
        <p:nvPicPr>
          <p:cNvPr id="97" name="Picture 39"/>
          <p:cNvPicPr>
            <a:picLocks noChangeAspect="1"/>
          </p:cNvPicPr>
          <p:nvPr/>
        </p:nvPicPr>
        <p:blipFill>
          <a:blip r:embed="rId11">
            <a:extLst>
              <a:ext uri="{28A0092B-C50C-407E-A947-70E740481C1C}">
                <a14:useLocalDpi xmlns:a14="http://schemas.microsoft.com/office/drawing/2010/main"/>
              </a:ext>
            </a:extLst>
          </a:blip>
          <a:srcRect/>
          <a:stretch>
            <a:fillRect/>
          </a:stretch>
        </p:blipFill>
        <p:spPr bwMode="auto">
          <a:xfrm>
            <a:off x="11457771" y="6039819"/>
            <a:ext cx="662124" cy="7867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Rectangle 8"/>
          <p:cNvSpPr/>
          <p:nvPr/>
        </p:nvSpPr>
        <p:spPr>
          <a:xfrm>
            <a:off x="8366842" y="6333116"/>
            <a:ext cx="2909323" cy="461665"/>
          </a:xfrm>
          <a:prstGeom prst="rect">
            <a:avLst/>
          </a:prstGeom>
        </p:spPr>
        <p:txBody>
          <a:bodyPr wrap="none">
            <a:spAutoFit/>
          </a:bodyPr>
          <a:lstStyle/>
          <a:p>
            <a:r>
              <a:rPr lang="en-US" sz="1200" dirty="0"/>
              <a:t>Graphics Processing Unit (GPU)</a:t>
            </a:r>
          </a:p>
          <a:p>
            <a:r>
              <a:rPr lang="en-US" sz="1200" dirty="0"/>
              <a:t>Field Programmable Gate Array (FPGA)</a:t>
            </a:r>
          </a:p>
        </p:txBody>
      </p:sp>
    </p:spTree>
    <p:custDataLst>
      <p:tags r:id="rId1"/>
    </p:custDataLst>
    <p:extLst>
      <p:ext uri="{BB962C8B-B14F-4D97-AF65-F5344CB8AC3E}">
        <p14:creationId xmlns:p14="http://schemas.microsoft.com/office/powerpoint/2010/main" val="365361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ounded Rectangle 57"/>
          <p:cNvSpPr/>
          <p:nvPr/>
        </p:nvSpPr>
        <p:spPr>
          <a:xfrm>
            <a:off x="8756073" y="1708727"/>
            <a:ext cx="2975131" cy="3805383"/>
          </a:xfrm>
          <a:prstGeom prst="roundRect">
            <a:avLst>
              <a:gd name="adj" fmla="val 11176"/>
            </a:avLst>
          </a:prstGeom>
          <a:solidFill>
            <a:schemeClr val="accent6">
              <a:lumMod val="40000"/>
              <a:lumOff val="60000"/>
            </a:schemeClr>
          </a:solidFill>
          <a:ln w="9525" cap="flat" cmpd="sng" algn="ctr">
            <a:solidFill>
              <a:srgbClr val="474746"/>
            </a:solidFill>
            <a:prstDash val="solid"/>
          </a:ln>
          <a:effectLst>
            <a:outerShdw blurRad="40000" dist="23000" dir="5400000" rotWithShape="0">
              <a:srgbClr val="000000">
                <a:alpha val="35000"/>
              </a:srgbClr>
            </a:outerShdw>
          </a:effectLst>
        </p:spPr>
        <p:txBody>
          <a:bodyPr rtlCol="0" anchor="ctr"/>
          <a:lstStyle/>
          <a:p>
            <a:pPr algn="ctr"/>
            <a:endParaRPr lang="en-US" sz="2400" b="1" kern="0" dirty="0"/>
          </a:p>
        </p:txBody>
      </p:sp>
      <p:sp>
        <p:nvSpPr>
          <p:cNvPr id="57" name="Rounded Rectangle 56"/>
          <p:cNvSpPr/>
          <p:nvPr/>
        </p:nvSpPr>
        <p:spPr>
          <a:xfrm>
            <a:off x="424874" y="1708727"/>
            <a:ext cx="8054108" cy="3805383"/>
          </a:xfrm>
          <a:prstGeom prst="roundRect">
            <a:avLst>
              <a:gd name="adj" fmla="val 10114"/>
            </a:avLst>
          </a:prstGeom>
          <a:solidFill>
            <a:schemeClr val="accent5">
              <a:lumMod val="40000"/>
              <a:lumOff val="60000"/>
            </a:schemeClr>
          </a:solidFill>
          <a:ln w="9525" cap="flat" cmpd="sng" algn="ctr">
            <a:solidFill>
              <a:srgbClr val="474746"/>
            </a:solidFill>
            <a:prstDash val="solid"/>
          </a:ln>
          <a:effectLst>
            <a:outerShdw blurRad="40000" dist="23000" dir="5400000" rotWithShape="0">
              <a:srgbClr val="000000">
                <a:alpha val="35000"/>
              </a:srgbClr>
            </a:outerShdw>
          </a:effectLst>
        </p:spPr>
        <p:txBody>
          <a:bodyPr rtlCol="0" anchor="ctr"/>
          <a:lstStyle/>
          <a:p>
            <a:pPr algn="ctr"/>
            <a:endParaRPr lang="en-US" sz="2400" b="1" kern="0" dirty="0"/>
          </a:p>
        </p:txBody>
      </p:sp>
      <p:sp>
        <p:nvSpPr>
          <p:cNvPr id="2" name="Title 1"/>
          <p:cNvSpPr>
            <a:spLocks noGrp="1"/>
          </p:cNvSpPr>
          <p:nvPr>
            <p:ph type="title"/>
          </p:nvPr>
        </p:nvSpPr>
        <p:spPr/>
        <p:txBody>
          <a:bodyPr/>
          <a:lstStyle/>
          <a:p>
            <a:r>
              <a:rPr lang="en-US" dirty="0" err="1"/>
              <a:t>Tarification</a:t>
            </a:r>
            <a:r>
              <a:rPr lang="en-US" dirty="0"/>
              <a:t> Amazon EC2</a:t>
            </a:r>
          </a:p>
        </p:txBody>
      </p:sp>
      <p:sp>
        <p:nvSpPr>
          <p:cNvPr id="40" name="Rounded Rectangle 39"/>
          <p:cNvSpPr/>
          <p:nvPr/>
        </p:nvSpPr>
        <p:spPr>
          <a:xfrm>
            <a:off x="689200" y="2373745"/>
            <a:ext cx="2331097" cy="1764145"/>
          </a:xfrm>
          <a:prstGeom prst="roundRect">
            <a:avLst/>
          </a:prstGeom>
          <a:solidFill>
            <a:schemeClr val="accent4">
              <a:lumMod val="40000"/>
              <a:lumOff val="60000"/>
            </a:schemeClr>
          </a:solidFill>
          <a:ln w="9525" cap="flat" cmpd="sng" algn="ctr">
            <a:solidFill>
              <a:srgbClr val="474746"/>
            </a:solidFill>
            <a:prstDash val="solid"/>
          </a:ln>
          <a:effectLst>
            <a:outerShdw blurRad="40000" dist="23000" dir="5400000" rotWithShape="0">
              <a:srgbClr val="000000">
                <a:alpha val="35000"/>
              </a:srgbClr>
            </a:outerShdw>
          </a:effectLst>
        </p:spPr>
        <p:txBody>
          <a:bodyPr rtlCol="0" anchor="ctr"/>
          <a:lstStyle/>
          <a:p>
            <a:pPr algn="ctr"/>
            <a:r>
              <a:rPr lang="en-US" sz="2400" b="1" kern="0" dirty="0">
                <a:latin typeface="Amazon Ember" panose="020B0603020204020204" pitchFamily="34" charset="0"/>
                <a:ea typeface="Amazon Ember" panose="020B0603020204020204" pitchFamily="34" charset="0"/>
                <a:cs typeface="Amazon Ember" panose="020B0603020204020204" pitchFamily="34" charset="0"/>
              </a:rPr>
              <a:t>On-Demand</a:t>
            </a:r>
          </a:p>
        </p:txBody>
      </p:sp>
      <p:sp>
        <p:nvSpPr>
          <p:cNvPr id="41" name="Rounded Rectangle 40"/>
          <p:cNvSpPr/>
          <p:nvPr/>
        </p:nvSpPr>
        <p:spPr>
          <a:xfrm>
            <a:off x="3256908" y="2373745"/>
            <a:ext cx="2331097" cy="1764145"/>
          </a:xfrm>
          <a:prstGeom prst="roundRect">
            <a:avLst/>
          </a:prstGeom>
          <a:solidFill>
            <a:schemeClr val="accent4">
              <a:lumMod val="40000"/>
              <a:lumOff val="60000"/>
            </a:schemeClr>
          </a:solidFill>
          <a:ln w="9525" cap="flat" cmpd="sng" algn="ctr">
            <a:solidFill>
              <a:srgbClr val="474746"/>
            </a:solidFill>
            <a:prstDash val="solid"/>
          </a:ln>
          <a:effectLst>
            <a:outerShdw blurRad="40000" dist="23000" dir="5400000" rotWithShape="0">
              <a:srgbClr val="000000">
                <a:alpha val="35000"/>
              </a:srgbClr>
            </a:outerShdw>
          </a:effectLst>
        </p:spPr>
        <p:txBody>
          <a:bodyPr rtlCol="0" anchor="ctr"/>
          <a:lstStyle/>
          <a:p>
            <a:pPr algn="ctr"/>
            <a:r>
              <a:rPr lang="en-US" sz="2400" b="1" kern="0" dirty="0">
                <a:latin typeface="Amazon Ember" panose="020B0603020204020204" pitchFamily="34" charset="0"/>
                <a:ea typeface="Amazon Ember" panose="020B0603020204020204" pitchFamily="34" charset="0"/>
                <a:cs typeface="Amazon Ember" panose="020B0603020204020204" pitchFamily="34" charset="0"/>
              </a:rPr>
              <a:t>Spot Instances</a:t>
            </a:r>
          </a:p>
        </p:txBody>
      </p:sp>
      <p:sp>
        <p:nvSpPr>
          <p:cNvPr id="42" name="Rounded Rectangle 41"/>
          <p:cNvSpPr/>
          <p:nvPr/>
        </p:nvSpPr>
        <p:spPr>
          <a:xfrm>
            <a:off x="5824616" y="2373745"/>
            <a:ext cx="2331097" cy="1764145"/>
          </a:xfrm>
          <a:prstGeom prst="roundRect">
            <a:avLst/>
          </a:prstGeom>
          <a:solidFill>
            <a:schemeClr val="accent4">
              <a:lumMod val="40000"/>
              <a:lumOff val="60000"/>
            </a:schemeClr>
          </a:solidFill>
          <a:ln w="9525" cap="flat" cmpd="sng" algn="ctr">
            <a:solidFill>
              <a:srgbClr val="474746"/>
            </a:solidFill>
            <a:prstDash val="solid"/>
          </a:ln>
          <a:effectLst>
            <a:outerShdw blurRad="40000" dist="23000" dir="5400000" rotWithShape="0">
              <a:srgbClr val="000000">
                <a:alpha val="35000"/>
              </a:srgbClr>
            </a:outerShdw>
          </a:effectLst>
        </p:spPr>
        <p:txBody>
          <a:bodyPr rtlCol="0" anchor="ctr"/>
          <a:lstStyle/>
          <a:p>
            <a:pPr algn="ctr"/>
            <a:r>
              <a:rPr lang="en-US" sz="2400" b="1" kern="0" dirty="0">
                <a:latin typeface="Amazon Ember" panose="020B0603020204020204" pitchFamily="34" charset="0"/>
                <a:ea typeface="Amazon Ember" panose="020B0603020204020204" pitchFamily="34" charset="0"/>
                <a:cs typeface="Amazon Ember" panose="020B0603020204020204" pitchFamily="34" charset="0"/>
              </a:rPr>
              <a:t>Reserved Instances</a:t>
            </a:r>
          </a:p>
        </p:txBody>
      </p:sp>
      <p:sp>
        <p:nvSpPr>
          <p:cNvPr id="43" name="Rounded Rectangle 42"/>
          <p:cNvSpPr/>
          <p:nvPr/>
        </p:nvSpPr>
        <p:spPr>
          <a:xfrm>
            <a:off x="9085052" y="2373745"/>
            <a:ext cx="2331097" cy="1764145"/>
          </a:xfrm>
          <a:prstGeom prst="roundRect">
            <a:avLst/>
          </a:prstGeom>
          <a:solidFill>
            <a:schemeClr val="accent4">
              <a:lumMod val="40000"/>
              <a:lumOff val="60000"/>
            </a:schemeClr>
          </a:solidFill>
          <a:ln w="9525" cap="flat" cmpd="sng" algn="ctr">
            <a:solidFill>
              <a:srgbClr val="474746"/>
            </a:solidFill>
            <a:prstDash val="solid"/>
          </a:ln>
          <a:effectLst>
            <a:outerShdw blurRad="40000" dist="23000" dir="5400000" rotWithShape="0">
              <a:srgbClr val="000000">
                <a:alpha val="35000"/>
              </a:srgbClr>
            </a:outerShdw>
          </a:effectLst>
        </p:spPr>
        <p:txBody>
          <a:bodyPr rtlCol="0" anchor="ctr"/>
          <a:lstStyle/>
          <a:p>
            <a:pPr algn="ctr"/>
            <a:r>
              <a:rPr lang="en-US" sz="2400" b="1" kern="0" dirty="0">
                <a:latin typeface="Amazon Ember" panose="020B0603020204020204" pitchFamily="34" charset="0"/>
                <a:ea typeface="Amazon Ember" panose="020B0603020204020204" pitchFamily="34" charset="0"/>
                <a:cs typeface="Amazon Ember" panose="020B0603020204020204" pitchFamily="34" charset="0"/>
              </a:rPr>
              <a:t>Dedicated Hosts</a:t>
            </a:r>
          </a:p>
        </p:txBody>
      </p:sp>
      <p:sp>
        <p:nvSpPr>
          <p:cNvPr id="59" name="TextBox 58"/>
          <p:cNvSpPr txBox="1"/>
          <p:nvPr/>
        </p:nvSpPr>
        <p:spPr>
          <a:xfrm>
            <a:off x="689199" y="5101335"/>
            <a:ext cx="6804107" cy="400110"/>
          </a:xfrm>
          <a:prstGeom prst="rect">
            <a:avLst/>
          </a:prstGeom>
          <a:noFill/>
        </p:spPr>
        <p:txBody>
          <a:bodyPr wrap="none" rtlCol="0">
            <a:spAutoFit/>
          </a:bodyPr>
          <a:lstStyle/>
          <a:p>
            <a:pPr marL="228594" indent="-228594">
              <a:buFont typeface="Arial" panose="020B0604020202020204" pitchFamily="34" charset="0"/>
              <a:buChar char="•"/>
            </a:pPr>
            <a:r>
              <a:rPr lang="fr-FR" sz="2000" dirty="0">
                <a:latin typeface="Amazon Ember" panose="020B0603020204020204" pitchFamily="34" charset="0"/>
                <a:ea typeface="Amazon Ember" panose="020B0603020204020204" pitchFamily="34" charset="0"/>
                <a:cs typeface="Amazon Ember" panose="020B0603020204020204" pitchFamily="34" charset="0"/>
              </a:rPr>
              <a:t>Facturation à l'heure (tous les autres systèmes d'exploitation</a:t>
            </a:r>
            <a:r>
              <a:rPr lang="en-US" sz="2000" dirty="0">
                <a:latin typeface="Amazon Ember" panose="020B0603020204020204" pitchFamily="34" charset="0"/>
                <a:ea typeface="Amazon Ember" panose="020B0603020204020204" pitchFamily="34" charset="0"/>
                <a:cs typeface="Amazon Ember" panose="020B0603020204020204" pitchFamily="34" charset="0"/>
              </a:rPr>
              <a:t>)</a:t>
            </a:r>
          </a:p>
        </p:txBody>
      </p:sp>
      <p:sp>
        <p:nvSpPr>
          <p:cNvPr id="60" name="TextBox 59"/>
          <p:cNvSpPr txBox="1"/>
          <p:nvPr/>
        </p:nvSpPr>
        <p:spPr>
          <a:xfrm>
            <a:off x="689199" y="4727706"/>
            <a:ext cx="7121373" cy="400110"/>
          </a:xfrm>
          <a:prstGeom prst="rect">
            <a:avLst/>
          </a:prstGeom>
          <a:noFill/>
        </p:spPr>
        <p:txBody>
          <a:bodyPr wrap="none" rtlCol="0">
            <a:spAutoFit/>
          </a:bodyPr>
          <a:lstStyle/>
          <a:p>
            <a:pPr marL="228594" indent="-228594">
              <a:buFont typeface="Arial" panose="020B0604020202020204" pitchFamily="34" charset="0"/>
              <a:buChar char="•"/>
            </a:pPr>
            <a:r>
              <a:rPr lang="fr-FR" sz="2000" dirty="0">
                <a:latin typeface="Amazon Ember" panose="020B0603020204020204" pitchFamily="34" charset="0"/>
                <a:ea typeface="Amazon Ember" panose="020B0603020204020204" pitchFamily="34" charset="0"/>
                <a:cs typeface="Amazon Ember" panose="020B0603020204020204" pitchFamily="34" charset="0"/>
              </a:rPr>
              <a:t>Facturation à la seconde (Amazon Linux et Ubuntu uniquement</a:t>
            </a:r>
            <a:r>
              <a:rPr lang="en-US" sz="2000" dirty="0">
                <a:latin typeface="Amazon Ember" panose="020B0603020204020204" pitchFamily="34" charset="0"/>
                <a:ea typeface="Amazon Ember" panose="020B0603020204020204" pitchFamily="34" charset="0"/>
                <a:cs typeface="Amazon Ember" panose="020B0603020204020204" pitchFamily="34" charset="0"/>
              </a:rPr>
              <a:t>) </a:t>
            </a:r>
          </a:p>
        </p:txBody>
      </p:sp>
      <p:sp>
        <p:nvSpPr>
          <p:cNvPr id="61" name="TextBox 60"/>
          <p:cNvSpPr txBox="1"/>
          <p:nvPr/>
        </p:nvSpPr>
        <p:spPr>
          <a:xfrm>
            <a:off x="8872618" y="5030366"/>
            <a:ext cx="2310248" cy="400110"/>
          </a:xfrm>
          <a:prstGeom prst="rect">
            <a:avLst/>
          </a:prstGeom>
          <a:noFill/>
        </p:spPr>
        <p:txBody>
          <a:bodyPr wrap="none" rtlCol="0">
            <a:spAutoFit/>
          </a:bodyPr>
          <a:lstStyle/>
          <a:p>
            <a:pPr marL="228594" indent="-228594">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Per-hour billing </a:t>
            </a:r>
          </a:p>
        </p:txBody>
      </p:sp>
      <p:pic>
        <p:nvPicPr>
          <p:cNvPr id="15" name="Picture 39"/>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1457771" y="6039819"/>
            <a:ext cx="662124" cy="7867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31569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Tarification</a:t>
            </a:r>
            <a:r>
              <a:rPr lang="en-US" dirty="0"/>
              <a:t> par </a:t>
            </a:r>
            <a:r>
              <a:rPr lang="en-US" dirty="0" err="1"/>
              <a:t>seconde</a:t>
            </a:r>
            <a:endParaRPr lang="en-US" dirty="0"/>
          </a:p>
        </p:txBody>
      </p:sp>
      <p:sp>
        <p:nvSpPr>
          <p:cNvPr id="3" name="Content Placeholder 2"/>
          <p:cNvSpPr>
            <a:spLocks noGrp="1"/>
          </p:cNvSpPr>
          <p:nvPr>
            <p:ph idx="1"/>
          </p:nvPr>
        </p:nvSpPr>
        <p:spPr>
          <a:xfrm>
            <a:off x="238539" y="1440305"/>
            <a:ext cx="11360426" cy="4913308"/>
          </a:xfrm>
        </p:spPr>
        <p:txBody>
          <a:bodyPr vert="horz" lIns="91440" tIns="45720" rIns="91440" bIns="45720" rtlCol="0">
            <a:normAutofit/>
          </a:bodyPr>
          <a:lstStyle/>
          <a:p>
            <a:pPr marL="457200" indent="-457200">
              <a:lnSpc>
                <a:spcPct val="110000"/>
              </a:lnSpc>
              <a:spcBef>
                <a:spcPts val="1800"/>
              </a:spcBef>
            </a:pPr>
            <a:r>
              <a:rPr lang="fr-FR" dirty="0"/>
              <a:t>Payez uniquement ce que vous utilisez</a:t>
            </a:r>
            <a:endParaRPr lang="en-US" dirty="0"/>
          </a:p>
          <a:p>
            <a:pPr marL="457200" indent="-457200">
              <a:lnSpc>
                <a:spcPct val="110000"/>
              </a:lnSpc>
              <a:spcBef>
                <a:spcPts val="1800"/>
              </a:spcBef>
            </a:pPr>
            <a:r>
              <a:rPr lang="fr-FR" dirty="0"/>
              <a:t>Facturation  à la demande, réservés et ponctuels (spot instances)</a:t>
            </a:r>
            <a:endParaRPr lang="en-US" dirty="0"/>
          </a:p>
          <a:p>
            <a:pPr marL="457200" indent="-457200">
              <a:lnSpc>
                <a:spcPct val="110000"/>
              </a:lnSpc>
              <a:spcBef>
                <a:spcPts val="1800"/>
              </a:spcBef>
            </a:pPr>
            <a:r>
              <a:rPr lang="fr-FR" dirty="0"/>
              <a:t>Instances exécutées pendant des périodes irrégulières</a:t>
            </a:r>
            <a:endParaRPr lang="en-US" dirty="0"/>
          </a:p>
          <a:p>
            <a:pPr marL="457200" indent="-457200">
              <a:lnSpc>
                <a:spcPct val="110000"/>
              </a:lnSpc>
              <a:spcBef>
                <a:spcPts val="1800"/>
              </a:spcBef>
            </a:pPr>
            <a:r>
              <a:rPr lang="fr-FR" dirty="0"/>
              <a:t>Permettre aux clients de se concentrer sur leur application au lieu de maximiser l'utilisation à l'heure</a:t>
            </a:r>
            <a:r>
              <a:rPr lang="en-US" dirty="0"/>
              <a:t>,</a:t>
            </a:r>
          </a:p>
          <a:p>
            <a:pPr marL="457200" indent="-457200">
              <a:lnSpc>
                <a:spcPct val="110000"/>
              </a:lnSpc>
              <a:spcBef>
                <a:spcPts val="1800"/>
              </a:spcBef>
            </a:pPr>
            <a:r>
              <a:rPr lang="fr-FR" dirty="0"/>
              <a:t>Toutes les régions et zones de disponibilité AWS</a:t>
            </a:r>
            <a:r>
              <a:rPr lang="en-US" dirty="0"/>
              <a:t>,</a:t>
            </a:r>
          </a:p>
          <a:p>
            <a:pPr marL="457200" indent="-457200">
              <a:lnSpc>
                <a:spcPct val="110000"/>
              </a:lnSpc>
              <a:spcBef>
                <a:spcPts val="1800"/>
              </a:spcBef>
            </a:pPr>
            <a:r>
              <a:rPr lang="en-US" dirty="0"/>
              <a:t>Amazon Linux et Ubuntu</a:t>
            </a:r>
          </a:p>
        </p:txBody>
      </p:sp>
      <p:pic>
        <p:nvPicPr>
          <p:cNvPr id="5" name="Picture 39">
            <a:extLst>
              <a:ext uri="{FF2B5EF4-FFF2-40B4-BE49-F238E27FC236}">
                <a16:creationId xmlns:a16="http://schemas.microsoft.com/office/drawing/2014/main" id="{63261BD7-5500-8A42-8D7D-A0DA4C339943}"/>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1457771" y="6039819"/>
            <a:ext cx="662124" cy="7867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181206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Tarification</a:t>
            </a:r>
            <a:r>
              <a:rPr lang="en-US" dirty="0"/>
              <a:t> Amazon EC2 : </a:t>
            </a:r>
            <a:r>
              <a:rPr lang="en-US" dirty="0" err="1"/>
              <a:t>Coûts</a:t>
            </a:r>
            <a:endParaRPr lang="en-US" dirty="0"/>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1587495615"/>
              </p:ext>
            </p:extLst>
          </p:nvPr>
        </p:nvGraphicFramePr>
        <p:xfrm>
          <a:off x="577131" y="1690254"/>
          <a:ext cx="11047024" cy="3761830"/>
        </p:xfrm>
        <a:graphic>
          <a:graphicData uri="http://schemas.openxmlformats.org/drawingml/2006/table">
            <a:tbl>
              <a:tblPr firstRow="1" bandRow="1">
                <a:tableStyleId>{5C22544A-7EE6-4342-B048-85BDC9FD1C3A}</a:tableStyleId>
              </a:tblPr>
              <a:tblGrid>
                <a:gridCol w="2761756">
                  <a:extLst>
                    <a:ext uri="{9D8B030D-6E8A-4147-A177-3AD203B41FA5}">
                      <a16:colId xmlns:a16="http://schemas.microsoft.com/office/drawing/2014/main" val="20000"/>
                    </a:ext>
                  </a:extLst>
                </a:gridCol>
                <a:gridCol w="2761756">
                  <a:extLst>
                    <a:ext uri="{9D8B030D-6E8A-4147-A177-3AD203B41FA5}">
                      <a16:colId xmlns:a16="http://schemas.microsoft.com/office/drawing/2014/main" val="20001"/>
                    </a:ext>
                  </a:extLst>
                </a:gridCol>
                <a:gridCol w="2761756">
                  <a:extLst>
                    <a:ext uri="{9D8B030D-6E8A-4147-A177-3AD203B41FA5}">
                      <a16:colId xmlns:a16="http://schemas.microsoft.com/office/drawing/2014/main" val="20002"/>
                    </a:ext>
                  </a:extLst>
                </a:gridCol>
                <a:gridCol w="2761756">
                  <a:extLst>
                    <a:ext uri="{9D8B030D-6E8A-4147-A177-3AD203B41FA5}">
                      <a16:colId xmlns:a16="http://schemas.microsoft.com/office/drawing/2014/main" val="20003"/>
                    </a:ext>
                  </a:extLst>
                </a:gridCol>
              </a:tblGrid>
              <a:tr h="9576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Amazon Ember" panose="020B0603020204020204" pitchFamily="34" charset="0"/>
                          <a:ea typeface="Amazon Ember" panose="020B0603020204020204" pitchFamily="34" charset="0"/>
                          <a:cs typeface="Amazon Ember" panose="020B0603020204020204" pitchFamily="34" charset="0"/>
                        </a:rPr>
                        <a:t>On-Demand Instances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Amazon Ember" panose="020B0603020204020204" pitchFamily="34" charset="0"/>
                          <a:ea typeface="Amazon Ember" panose="020B0603020204020204" pitchFamily="34" charset="0"/>
                          <a:cs typeface="Amazon Ember" panose="020B0603020204020204" pitchFamily="34" charset="0"/>
                        </a:rPr>
                        <a:t>Spot Instances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Amazon Ember" panose="020B0603020204020204" pitchFamily="34" charset="0"/>
                          <a:ea typeface="Amazon Ember" panose="020B0603020204020204" pitchFamily="34" charset="0"/>
                          <a:cs typeface="Amazon Ember" panose="020B0603020204020204" pitchFamily="34" charset="0"/>
                        </a:rPr>
                        <a:t>Reserved</a:t>
                      </a:r>
                      <a:r>
                        <a:rPr lang="en-US" sz="2000" baseline="0" dirty="0">
                          <a:latin typeface="Amazon Ember" panose="020B0603020204020204" pitchFamily="34" charset="0"/>
                          <a:ea typeface="Amazon Ember" panose="020B0603020204020204" pitchFamily="34" charset="0"/>
                          <a:cs typeface="Amazon Ember" panose="020B0603020204020204" pitchFamily="34" charset="0"/>
                        </a:rPr>
                        <a:t> Instances</a:t>
                      </a: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Amazon Ember" panose="020B0603020204020204" pitchFamily="34" charset="0"/>
                          <a:ea typeface="Amazon Ember" panose="020B0603020204020204" pitchFamily="34" charset="0"/>
                          <a:cs typeface="Amazon Ember" panose="020B0603020204020204" pitchFamily="34" charset="0"/>
                        </a:rPr>
                        <a:t>Dedicated Hosts</a:t>
                      </a:r>
                    </a:p>
                  </a:txBody>
                  <a:tcPr anchor="ctr"/>
                </a:tc>
                <a:extLst>
                  <a:ext uri="{0D108BD9-81ED-4DB2-BD59-A6C34878D82A}">
                    <a16:rowId xmlns:a16="http://schemas.microsoft.com/office/drawing/2014/main" val="10000"/>
                  </a:ext>
                </a:extLst>
              </a:tr>
              <a:tr h="370840">
                <a:tc>
                  <a:txBody>
                    <a:bodyPr/>
                    <a:lstStyle/>
                    <a:p>
                      <a:pPr marL="120650" indent="-120650" algn="l" defTabSz="914400" rtl="0" eaLnBrk="1" latinLnBrk="0" hangingPunct="1">
                        <a:spcAft>
                          <a:spcPts val="600"/>
                        </a:spcAft>
                        <a:buFont typeface="Arial" panose="020B0604020202020204" pitchFamily="34" charset="0"/>
                        <a:buChar char="•"/>
                      </a:pPr>
                      <a:r>
                        <a:rPr lang="fr-FR" sz="24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Payez pour ce que vous utilisez</a:t>
                      </a:r>
                    </a:p>
                    <a:p>
                      <a:pPr marL="120650" indent="-120650" algn="l" defTabSz="914400" rtl="0" eaLnBrk="1" latinLnBrk="0" hangingPunct="1">
                        <a:spcAft>
                          <a:spcPts val="600"/>
                        </a:spcAft>
                        <a:buFont typeface="Arial" panose="020B0604020202020204" pitchFamily="34" charset="0"/>
                        <a:buChar char="•"/>
                      </a:pPr>
                      <a:r>
                        <a:rPr lang="en-US" sz="2400" kern="1200" dirty="0" err="1">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Facturation</a:t>
                      </a:r>
                      <a:r>
                        <a:rPr lang="en-US" sz="24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 à la </a:t>
                      </a:r>
                      <a:r>
                        <a:rPr lang="en-US" sz="2400" kern="1200" dirty="0" err="1">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seconde</a:t>
                      </a: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tc>
                <a:tc>
                  <a:txBody>
                    <a:bodyPr/>
                    <a:lstStyle/>
                    <a:p>
                      <a:pPr marL="120650" indent="-120650" algn="l" defTabSz="914400" rtl="0" eaLnBrk="1" latinLnBrk="0" hangingPunct="1">
                        <a:spcAft>
                          <a:spcPts val="600"/>
                        </a:spcAft>
                        <a:buFont typeface="Arial" panose="020B0604020202020204" pitchFamily="34" charset="0"/>
                        <a:buChar char="•"/>
                      </a:pPr>
                      <a:r>
                        <a:rPr lang="fr-FR" sz="24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Prix ​​spot en fonction de l'offre et de la demande</a:t>
                      </a:r>
                    </a:p>
                    <a:p>
                      <a:pPr marL="120650" indent="-120650" algn="l" defTabSz="914400" rtl="0" eaLnBrk="1" latinLnBrk="0" hangingPunct="1">
                        <a:spcAft>
                          <a:spcPts val="600"/>
                        </a:spcAft>
                        <a:buFont typeface="Arial" panose="020B0604020202020204" pitchFamily="34" charset="0"/>
                        <a:buChar char="•"/>
                      </a:pPr>
                      <a:r>
                        <a:rPr lang="en-US" sz="2400" kern="1200" dirty="0" err="1">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Facturation</a:t>
                      </a:r>
                      <a:r>
                        <a:rPr lang="en-US" sz="24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 à la </a:t>
                      </a:r>
                      <a:r>
                        <a:rPr lang="en-US" sz="2400" kern="1200" dirty="0" err="1">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seconde</a:t>
                      </a: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tc>
                <a:tc>
                  <a:txBody>
                    <a:bodyPr/>
                    <a:lstStyle/>
                    <a:p>
                      <a:pPr marL="120650" indent="-120650" algn="l" defTabSz="914400" rtl="0" eaLnBrk="1" latinLnBrk="0" hangingPunct="1">
                        <a:spcAft>
                          <a:spcPts val="600"/>
                        </a:spcAft>
                        <a:buFont typeface="Arial" panose="020B0604020202020204" pitchFamily="34" charset="0"/>
                        <a:buChar char="•"/>
                      </a:pPr>
                      <a:r>
                        <a:rPr lang="fr-FR" sz="24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Payez peu ou pas de frais initiaux ; le coût global est inférieur</a:t>
                      </a:r>
                    </a:p>
                    <a:p>
                      <a:pPr marL="120650" indent="-120650" algn="l" defTabSz="914400" rtl="0" eaLnBrk="1" latinLnBrk="0" hangingPunct="1">
                        <a:spcAft>
                          <a:spcPts val="600"/>
                        </a:spcAft>
                        <a:buFont typeface="Arial" panose="020B0604020202020204" pitchFamily="34" charset="0"/>
                        <a:buChar char="•"/>
                      </a:pPr>
                      <a:r>
                        <a:rPr lang="en-US" sz="2400" kern="1200" dirty="0" err="1">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Facturation</a:t>
                      </a:r>
                      <a:r>
                        <a:rPr lang="en-US" sz="24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 à la </a:t>
                      </a:r>
                      <a:r>
                        <a:rPr lang="en-US" sz="2400" kern="1200" dirty="0" err="1">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seconde</a:t>
                      </a:r>
                      <a:r>
                        <a:rPr lang="en-US" sz="24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 </a:t>
                      </a:r>
                    </a:p>
                    <a:p>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tc>
                <a:tc>
                  <a:txBody>
                    <a:bodyPr/>
                    <a:lstStyle/>
                    <a:p>
                      <a:pPr>
                        <a:spcAft>
                          <a:spcPts val="600"/>
                        </a:spcAft>
                      </a:pPr>
                      <a:r>
                        <a:rPr lang="fr-FR" sz="2400" dirty="0">
                          <a:latin typeface="Amazon Ember Light" panose="020B0403020204020204" pitchFamily="34" charset="0"/>
                          <a:ea typeface="Amazon Ember Light" panose="020B0403020204020204" pitchFamily="34" charset="0"/>
                          <a:cs typeface="Amazon Ember Light" panose="020B0403020204020204" pitchFamily="34" charset="0"/>
                        </a:rPr>
                        <a:t>Payez le tarif à la demande pour chaque heure pendant laquelle l'hôte est actif sur le compte</a:t>
                      </a: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tc>
                <a:extLst>
                  <a:ext uri="{0D108BD9-81ED-4DB2-BD59-A6C34878D82A}">
                    <a16:rowId xmlns:a16="http://schemas.microsoft.com/office/drawing/2014/main" val="10001"/>
                  </a:ext>
                </a:extLst>
              </a:tr>
            </a:tbl>
          </a:graphicData>
        </a:graphic>
      </p:graphicFrame>
      <p:pic>
        <p:nvPicPr>
          <p:cNvPr id="4" name="Picture 39">
            <a:extLst>
              <a:ext uri="{FF2B5EF4-FFF2-40B4-BE49-F238E27FC236}">
                <a16:creationId xmlns:a16="http://schemas.microsoft.com/office/drawing/2014/main" id="{E1E0075E-FFCE-2E45-90C2-7B6D38C57CEE}"/>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1457771" y="6039819"/>
            <a:ext cx="662124" cy="7867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484696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Options de tarification Amazon EC2 : avantages</a:t>
            </a:r>
            <a:endParaRPr lang="en-US" dirty="0"/>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3712788608"/>
              </p:ext>
            </p:extLst>
          </p:nvPr>
        </p:nvGraphicFramePr>
        <p:xfrm>
          <a:off x="577131" y="1642085"/>
          <a:ext cx="11047024" cy="3489960"/>
        </p:xfrm>
        <a:graphic>
          <a:graphicData uri="http://schemas.openxmlformats.org/drawingml/2006/table">
            <a:tbl>
              <a:tblPr firstRow="1" bandRow="1">
                <a:tableStyleId>{5C22544A-7EE6-4342-B048-85BDC9FD1C3A}</a:tableStyleId>
              </a:tblPr>
              <a:tblGrid>
                <a:gridCol w="2761756">
                  <a:extLst>
                    <a:ext uri="{9D8B030D-6E8A-4147-A177-3AD203B41FA5}">
                      <a16:colId xmlns:a16="http://schemas.microsoft.com/office/drawing/2014/main" val="20000"/>
                    </a:ext>
                  </a:extLst>
                </a:gridCol>
                <a:gridCol w="2761756">
                  <a:extLst>
                    <a:ext uri="{9D8B030D-6E8A-4147-A177-3AD203B41FA5}">
                      <a16:colId xmlns:a16="http://schemas.microsoft.com/office/drawing/2014/main" val="20001"/>
                    </a:ext>
                  </a:extLst>
                </a:gridCol>
                <a:gridCol w="2761756">
                  <a:extLst>
                    <a:ext uri="{9D8B030D-6E8A-4147-A177-3AD203B41FA5}">
                      <a16:colId xmlns:a16="http://schemas.microsoft.com/office/drawing/2014/main" val="20002"/>
                    </a:ext>
                  </a:extLst>
                </a:gridCol>
                <a:gridCol w="2761756">
                  <a:extLst>
                    <a:ext uri="{9D8B030D-6E8A-4147-A177-3AD203B41FA5}">
                      <a16:colId xmlns:a16="http://schemas.microsoft.com/office/drawing/2014/main" val="20003"/>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Amazon Ember" panose="020B0603020204020204" pitchFamily="34" charset="0"/>
                          <a:ea typeface="Amazon Ember" panose="020B0603020204020204" pitchFamily="34" charset="0"/>
                          <a:cs typeface="Amazon Ember" panose="020B0603020204020204" pitchFamily="34" charset="0"/>
                        </a:rPr>
                        <a:t>On-Demand Instances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Amazon Ember" panose="020B0603020204020204" pitchFamily="34" charset="0"/>
                          <a:ea typeface="Amazon Ember" panose="020B0603020204020204" pitchFamily="34" charset="0"/>
                          <a:cs typeface="Amazon Ember" panose="020B0603020204020204" pitchFamily="34" charset="0"/>
                        </a:rPr>
                        <a:t>Spot Instances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Amazon Ember" panose="020B0603020204020204" pitchFamily="34" charset="0"/>
                          <a:ea typeface="Amazon Ember" panose="020B0603020204020204" pitchFamily="34" charset="0"/>
                          <a:cs typeface="Amazon Ember" panose="020B0603020204020204" pitchFamily="34" charset="0"/>
                        </a:rPr>
                        <a:t>Reserved</a:t>
                      </a:r>
                      <a:r>
                        <a:rPr lang="en-US" sz="2000" baseline="0" dirty="0">
                          <a:latin typeface="Amazon Ember" panose="020B0603020204020204" pitchFamily="34" charset="0"/>
                          <a:ea typeface="Amazon Ember" panose="020B0603020204020204" pitchFamily="34" charset="0"/>
                          <a:cs typeface="Amazon Ember" panose="020B0603020204020204" pitchFamily="34" charset="0"/>
                        </a:rPr>
                        <a:t> Instances</a:t>
                      </a: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Amazon Ember" panose="020B0603020204020204" pitchFamily="34" charset="0"/>
                          <a:ea typeface="Amazon Ember" panose="020B0603020204020204" pitchFamily="34" charset="0"/>
                          <a:cs typeface="Amazon Ember" panose="020B0603020204020204" pitchFamily="34" charset="0"/>
                        </a:rPr>
                        <a:t>Dedicated Hosts</a:t>
                      </a:r>
                    </a:p>
                  </a:txBody>
                  <a:tcPr anchor="ctr"/>
                </a:tc>
                <a:extLst>
                  <a:ext uri="{0D108BD9-81ED-4DB2-BD59-A6C34878D82A}">
                    <a16:rowId xmlns:a16="http://schemas.microsoft.com/office/drawing/2014/main" val="10000"/>
                  </a:ext>
                </a:extLst>
              </a:tr>
              <a:tr h="370840">
                <a:tc>
                  <a:txBody>
                    <a:bodyPr/>
                    <a:lstStyle/>
                    <a:p>
                      <a:r>
                        <a:rPr lang="en-US" sz="2400" dirty="0" err="1">
                          <a:latin typeface="Amazon Ember Light" panose="020B0403020204020204" pitchFamily="34" charset="0"/>
                          <a:ea typeface="Amazon Ember Light" panose="020B0403020204020204" pitchFamily="34" charset="0"/>
                          <a:cs typeface="Amazon Ember Light" panose="020B0403020204020204" pitchFamily="34" charset="0"/>
                        </a:rPr>
                        <a:t>Faible</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400" dirty="0" err="1">
                          <a:latin typeface="Amazon Ember Light" panose="020B0403020204020204" pitchFamily="34" charset="0"/>
                          <a:ea typeface="Amazon Ember Light" panose="020B0403020204020204" pitchFamily="34" charset="0"/>
                          <a:cs typeface="Amazon Ember Light" panose="020B0403020204020204" pitchFamily="34" charset="0"/>
                        </a:rPr>
                        <a:t>coût</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et </a:t>
                      </a:r>
                      <a:r>
                        <a:rPr lang="en-US" sz="2400" dirty="0" err="1">
                          <a:latin typeface="Amazon Ember Light" panose="020B0403020204020204" pitchFamily="34" charset="0"/>
                          <a:ea typeface="Amazon Ember Light" panose="020B0403020204020204" pitchFamily="34" charset="0"/>
                          <a:cs typeface="Amazon Ember Light" panose="020B0403020204020204" pitchFamily="34" charset="0"/>
                        </a:rPr>
                        <a:t>flexibilité</a:t>
                      </a: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tc>
                <a:tc>
                  <a:txBody>
                    <a:bodyPr/>
                    <a:lstStyle/>
                    <a:p>
                      <a:pPr>
                        <a:spcAft>
                          <a:spcPts val="600"/>
                        </a:spcAft>
                      </a:pPr>
                      <a:r>
                        <a:rPr lang="fr-FR" sz="2400" dirty="0">
                          <a:latin typeface="Amazon Ember Light" panose="020B0403020204020204" pitchFamily="34" charset="0"/>
                          <a:ea typeface="Amazon Ember Light" panose="020B0403020204020204" pitchFamily="34" charset="0"/>
                          <a:cs typeface="Amazon Ember Light" panose="020B0403020204020204" pitchFamily="34" charset="0"/>
                        </a:rPr>
                        <a:t>Charge de travail dynamique à grande échelle</a:t>
                      </a: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tc>
                <a:tc>
                  <a:txBody>
                    <a:bodyPr/>
                    <a:lstStyle/>
                    <a:p>
                      <a:r>
                        <a:rPr lang="fr-FR" sz="2400" dirty="0">
                          <a:latin typeface="Amazon Ember Light" panose="020B0403020204020204" pitchFamily="34" charset="0"/>
                          <a:ea typeface="Amazon Ember Light" panose="020B0403020204020204" pitchFamily="34" charset="0"/>
                          <a:cs typeface="Amazon Ember Light" panose="020B0403020204020204" pitchFamily="34" charset="0"/>
                        </a:rPr>
                        <a:t>La prévision garantit que la capacité de calcul est disponible en cas de besoin</a:t>
                      </a: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tc>
                <a:tc>
                  <a:txBody>
                    <a:bodyPr/>
                    <a:lstStyle/>
                    <a:p>
                      <a:pPr marL="120650" indent="-120650" algn="l" defTabSz="457200" rtl="0" eaLnBrk="1" latinLnBrk="0" hangingPunct="1">
                        <a:spcAft>
                          <a:spcPts val="600"/>
                        </a:spcAft>
                        <a:buFont typeface="Arial" panose="020B0604020202020204" pitchFamily="34" charset="0"/>
                        <a:buChar char="•"/>
                      </a:pPr>
                      <a:r>
                        <a:rPr lang="fr-FR" sz="24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Économisez de l'argent sur les coûts de licence</a:t>
                      </a:r>
                    </a:p>
                    <a:p>
                      <a:pPr marL="120650" indent="-120650" algn="l" defTabSz="457200" rtl="0" eaLnBrk="1" latinLnBrk="0" hangingPunct="1">
                        <a:spcAft>
                          <a:spcPts val="600"/>
                        </a:spcAft>
                        <a:buFont typeface="Arial" panose="020B0604020202020204" pitchFamily="34" charset="0"/>
                        <a:buChar char="•"/>
                      </a:pPr>
                      <a:r>
                        <a:rPr lang="fr-FR" sz="24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Contribuer à répondre aux exigences de conformité et réglementaires</a:t>
                      </a:r>
                    </a:p>
                  </a:txBody>
                  <a:tcPr/>
                </a:tc>
                <a:extLst>
                  <a:ext uri="{0D108BD9-81ED-4DB2-BD59-A6C34878D82A}">
                    <a16:rowId xmlns:a16="http://schemas.microsoft.com/office/drawing/2014/main" val="10001"/>
                  </a:ext>
                </a:extLst>
              </a:tr>
            </a:tbl>
          </a:graphicData>
        </a:graphic>
      </p:graphicFrame>
      <p:pic>
        <p:nvPicPr>
          <p:cNvPr id="4" name="Picture 39">
            <a:extLst>
              <a:ext uri="{FF2B5EF4-FFF2-40B4-BE49-F238E27FC236}">
                <a16:creationId xmlns:a16="http://schemas.microsoft.com/office/drawing/2014/main" id="{BCBCCDBC-D268-0746-BF54-A653459BD57C}"/>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1457771" y="6039819"/>
            <a:ext cx="662124" cy="7867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497533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fontScale="90000"/>
          </a:bodyPr>
          <a:lstStyle/>
          <a:p>
            <a:r>
              <a:rPr lang="fr-FR" sz="3400" dirty="0"/>
              <a:t>Amazon EC2 : Facturation et configuration des instances</a:t>
            </a:r>
            <a:endParaRPr lang="en-US" sz="3400" dirty="0"/>
          </a:p>
        </p:txBody>
      </p:sp>
      <p:sp>
        <p:nvSpPr>
          <p:cNvPr id="5" name="Content Placeholder 2"/>
          <p:cNvSpPr>
            <a:spLocks noGrp="1"/>
          </p:cNvSpPr>
          <p:nvPr>
            <p:ph idx="1"/>
          </p:nvPr>
        </p:nvSpPr>
        <p:spPr>
          <a:xfrm>
            <a:off x="238538" y="1440305"/>
            <a:ext cx="9731372" cy="4913308"/>
          </a:xfrm>
        </p:spPr>
        <p:txBody>
          <a:bodyPr>
            <a:normAutofit/>
          </a:bodyPr>
          <a:lstStyle/>
          <a:p>
            <a:pPr marL="0" indent="0">
              <a:buNone/>
            </a:pPr>
            <a:r>
              <a:rPr lang="en-US" b="1" dirty="0"/>
              <a:t>1. </a:t>
            </a:r>
            <a:r>
              <a:rPr lang="fr-FR" b="1" dirty="0"/>
              <a:t>Temps d’exécution pour la facturation à la seconde/à l'heure</a:t>
            </a:r>
            <a:r>
              <a:rPr lang="fr-FR" dirty="0"/>
              <a:t> </a:t>
            </a:r>
            <a:r>
              <a:rPr lang="en-US" b="1" dirty="0"/>
              <a:t>:</a:t>
            </a:r>
          </a:p>
          <a:p>
            <a:pPr marL="917575" lvl="1" indent="-460375"/>
            <a:r>
              <a:rPr lang="fr-FR" sz="2800" dirty="0"/>
              <a:t>Les ressources entraînent des frais uniquement lors de l'exécution</a:t>
            </a:r>
            <a:endParaRPr lang="en-US" dirty="0"/>
          </a:p>
          <a:p>
            <a:pPr marL="0" indent="0">
              <a:buNone/>
            </a:pPr>
            <a:r>
              <a:rPr lang="en-US" b="1" dirty="0"/>
              <a:t>2. Instance Configuration:</a:t>
            </a:r>
          </a:p>
          <a:p>
            <a:pPr marL="917575" lvl="1" indent="-460375"/>
            <a:r>
              <a:rPr lang="en-US" sz="2800" dirty="0" err="1"/>
              <a:t>Capacité</a:t>
            </a:r>
            <a:r>
              <a:rPr lang="en-US" sz="2800" dirty="0"/>
              <a:t> physique de </a:t>
            </a:r>
            <a:r>
              <a:rPr lang="en-US" sz="2800" dirty="0" err="1"/>
              <a:t>l'instance</a:t>
            </a:r>
            <a:endParaRPr lang="en-US" sz="2800" dirty="0"/>
          </a:p>
          <a:p>
            <a:pPr marL="917575" lvl="1" indent="-460375"/>
            <a:r>
              <a:rPr lang="en-US" sz="2800" dirty="0"/>
              <a:t>Le prix </a:t>
            </a:r>
            <a:r>
              <a:rPr lang="en-US" sz="2800" dirty="0" err="1"/>
              <a:t>varie</a:t>
            </a:r>
            <a:r>
              <a:rPr lang="en-US" sz="2800" dirty="0"/>
              <a:t> </a:t>
            </a:r>
            <a:r>
              <a:rPr lang="en-US" sz="2800" dirty="0" err="1"/>
              <a:t>fonction</a:t>
            </a:r>
            <a:r>
              <a:rPr lang="en-US" sz="2800" dirty="0"/>
              <a:t> de:</a:t>
            </a:r>
          </a:p>
          <a:p>
            <a:pPr marL="1379538" lvl="2" indent="-465138"/>
            <a:r>
              <a:rPr lang="en-US" sz="2400" dirty="0"/>
              <a:t>La region AWS</a:t>
            </a:r>
          </a:p>
          <a:p>
            <a:pPr marL="1379538" lvl="2" indent="-465138"/>
            <a:r>
              <a:rPr lang="en-US" sz="2400" dirty="0"/>
              <a:t>OS</a:t>
            </a:r>
          </a:p>
          <a:p>
            <a:pPr marL="1379538" lvl="2" indent="-465138"/>
            <a:r>
              <a:rPr lang="en-US" sz="2400" dirty="0" err="1"/>
              <a:t>Nombre</a:t>
            </a:r>
            <a:r>
              <a:rPr lang="en-US" sz="2400" dirty="0"/>
              <a:t> de </a:t>
            </a:r>
            <a:r>
              <a:rPr lang="en-US" sz="2400" dirty="0" err="1"/>
              <a:t>coeurs</a:t>
            </a:r>
            <a:endParaRPr lang="en-US" sz="2400" dirty="0"/>
          </a:p>
          <a:p>
            <a:pPr marL="1379538" lvl="2" indent="-465138"/>
            <a:r>
              <a:rPr lang="en-US" sz="2400" dirty="0"/>
              <a:t>Memoire</a:t>
            </a:r>
          </a:p>
          <a:p>
            <a:pPr marL="0" indent="0">
              <a:buNone/>
            </a:pPr>
            <a:endParaRPr lang="en-US" b="1" dirty="0"/>
          </a:p>
          <a:p>
            <a:pPr marL="0" indent="0">
              <a:buNone/>
            </a:pPr>
            <a:endParaRPr lang="en-US" b="1" dirty="0"/>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8" name="Picture 39">
            <a:extLst>
              <a:ext uri="{FF2B5EF4-FFF2-40B4-BE49-F238E27FC236}">
                <a16:creationId xmlns:a16="http://schemas.microsoft.com/office/drawing/2014/main" id="{C50EAB08-3B84-DF46-A7D7-628806C07264}"/>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1457771" y="6039819"/>
            <a:ext cx="662124" cy="7867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1206533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0048" y="263527"/>
            <a:ext cx="9546845" cy="779463"/>
          </a:xfrm>
        </p:spPr>
        <p:txBody>
          <a:bodyPr/>
          <a:lstStyle/>
          <a:p>
            <a:r>
              <a:rPr lang="en-US" dirty="0"/>
              <a:t>Amazon EC2 : Types </a:t>
            </a:r>
            <a:r>
              <a:rPr lang="en-US" dirty="0" err="1"/>
              <a:t>d'achat</a:t>
            </a:r>
            <a:endParaRPr lang="en-US" dirty="0"/>
          </a:p>
        </p:txBody>
      </p:sp>
      <p:sp>
        <p:nvSpPr>
          <p:cNvPr id="5" name="Content Placeholder 2"/>
          <p:cNvSpPr>
            <a:spLocks noGrp="1"/>
          </p:cNvSpPr>
          <p:nvPr>
            <p:ph idx="1"/>
          </p:nvPr>
        </p:nvSpPr>
        <p:spPr>
          <a:xfrm>
            <a:off x="238539" y="1412026"/>
            <a:ext cx="10861852" cy="5386256"/>
          </a:xfrm>
        </p:spPr>
        <p:txBody>
          <a:bodyPr>
            <a:normAutofit/>
          </a:bodyPr>
          <a:lstStyle/>
          <a:p>
            <a:pPr marL="514350" indent="-514350">
              <a:lnSpc>
                <a:spcPct val="110000"/>
              </a:lnSpc>
              <a:spcAft>
                <a:spcPts val="600"/>
              </a:spcAft>
              <a:buFont typeface="+mj-lt"/>
              <a:buAutoNum type="arabicPeriod" startAt="3"/>
            </a:pPr>
            <a:r>
              <a:rPr lang="fr-FR" b="1" dirty="0"/>
              <a:t>Méthodes d’achat des instances Amazon EC2</a:t>
            </a:r>
            <a:r>
              <a:rPr lang="en-US" b="1" dirty="0"/>
              <a:t>:</a:t>
            </a:r>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8" name="Picture 39">
            <a:extLst>
              <a:ext uri="{FF2B5EF4-FFF2-40B4-BE49-F238E27FC236}">
                <a16:creationId xmlns:a16="http://schemas.microsoft.com/office/drawing/2014/main" id="{0B41392B-8B34-4147-A755-3D9305E49259}"/>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1457771" y="6039819"/>
            <a:ext cx="662124" cy="7867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2" name="Table 1"/>
          <p:cNvGraphicFramePr>
            <a:graphicFrameLocks noGrp="1"/>
          </p:cNvGraphicFramePr>
          <p:nvPr>
            <p:extLst>
              <p:ext uri="{D42A27DB-BD31-4B8C-83A1-F6EECF244321}">
                <p14:modId xmlns:p14="http://schemas.microsoft.com/office/powerpoint/2010/main" val="2255470697"/>
              </p:ext>
            </p:extLst>
          </p:nvPr>
        </p:nvGraphicFramePr>
        <p:xfrm>
          <a:off x="382387" y="1872502"/>
          <a:ext cx="11075384" cy="5386256"/>
        </p:xfrm>
        <a:graphic>
          <a:graphicData uri="http://schemas.openxmlformats.org/drawingml/2006/table">
            <a:tbl>
              <a:tblPr firstRow="1" bandRow="1">
                <a:tableStyleId>{5C22544A-7EE6-4342-B048-85BDC9FD1C3A}</a:tableStyleId>
              </a:tblPr>
              <a:tblGrid>
                <a:gridCol w="5537692">
                  <a:extLst>
                    <a:ext uri="{9D8B030D-6E8A-4147-A177-3AD203B41FA5}">
                      <a16:colId xmlns:a16="http://schemas.microsoft.com/office/drawing/2014/main" val="4250645836"/>
                    </a:ext>
                  </a:extLst>
                </a:gridCol>
                <a:gridCol w="5537692">
                  <a:extLst>
                    <a:ext uri="{9D8B030D-6E8A-4147-A177-3AD203B41FA5}">
                      <a16:colId xmlns:a16="http://schemas.microsoft.com/office/drawing/2014/main" val="3795825877"/>
                    </a:ext>
                  </a:extLst>
                </a:gridCol>
              </a:tblGrid>
              <a:tr h="1641616">
                <a:tc>
                  <a:txBody>
                    <a:bodyPr/>
                    <a:lstStyle/>
                    <a:p>
                      <a:pPr marL="917575" marR="0" lvl="1" indent="-460375" algn="l" defTabSz="914400" rtl="0" eaLnBrk="1" fontAlgn="auto" latinLnBrk="0" hangingPunct="1">
                        <a:lnSpc>
                          <a:spcPct val="110000"/>
                        </a:lnSpc>
                        <a:spcBef>
                          <a:spcPts val="300"/>
                        </a:spcBef>
                        <a:spcAft>
                          <a:spcPts val="300"/>
                        </a:spcAft>
                        <a:buClrTx/>
                        <a:buSzTx/>
                        <a:buFontTx/>
                        <a:buBlip>
                          <a:blip r:embed="rId4"/>
                        </a:buBlip>
                        <a:tabLst/>
                        <a:defRPr/>
                      </a:pPr>
                      <a:r>
                        <a:rPr kumimoji="0" lang="en-US" sz="2400" b="1"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On-demand Instances:</a:t>
                      </a:r>
                    </a:p>
                    <a:p>
                      <a:pPr marL="1379538" marR="0" lvl="2" indent="-465138" algn="l" defTabSz="914400" rtl="0" eaLnBrk="1" fontAlgn="auto" latinLnBrk="0" hangingPunct="1">
                        <a:lnSpc>
                          <a:spcPct val="110000"/>
                        </a:lnSpc>
                        <a:spcBef>
                          <a:spcPts val="300"/>
                        </a:spcBef>
                        <a:spcAft>
                          <a:spcPts val="300"/>
                        </a:spcAft>
                        <a:buClrTx/>
                        <a:buSzTx/>
                        <a:buFontTx/>
                        <a:buBlip>
                          <a:blip r:embed="rId4"/>
                        </a:buBlip>
                        <a:tabLst/>
                        <a:defRPr/>
                      </a:pPr>
                      <a:r>
                        <a:rPr kumimoji="0" lang="fr-FR" sz="1800" b="0"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Capacité de calcul à l'heure et à la seconde</a:t>
                      </a:r>
                      <a:r>
                        <a:rPr kumimoji="0" lang="en-US" sz="1800" b="0"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 </a:t>
                      </a:r>
                    </a:p>
                    <a:p>
                      <a:pPr marL="1379538" marR="0" lvl="2" indent="-465138" algn="l" defTabSz="914400" rtl="0" eaLnBrk="1" fontAlgn="auto" latinLnBrk="0" hangingPunct="1">
                        <a:lnSpc>
                          <a:spcPct val="110000"/>
                        </a:lnSpc>
                        <a:spcBef>
                          <a:spcPts val="300"/>
                        </a:spcBef>
                        <a:spcAft>
                          <a:spcPts val="300"/>
                        </a:spcAft>
                        <a:buClrTx/>
                        <a:buSzTx/>
                        <a:buFontTx/>
                        <a:buBlip>
                          <a:blip r:embed="rId4"/>
                        </a:buBlip>
                        <a:tabLst/>
                        <a:defRPr/>
                      </a:pPr>
                      <a:r>
                        <a:rPr kumimoji="0" lang="en-US" sz="1800" b="0"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Au </a:t>
                      </a:r>
                      <a:r>
                        <a:rPr kumimoji="0" lang="en-US" sz="1800" b="0" i="0" u="none" strike="noStrike" kern="1200" cap="none" spc="0" normalizeH="0" baseline="0" noProof="0" dirty="0" err="1">
                          <a:ln>
                            <a:noFill/>
                          </a:ln>
                          <a:solidFill>
                            <a:prstClr val="black"/>
                          </a:solidFill>
                          <a:effectLst/>
                          <a:uLnTx/>
                          <a:uFillTx/>
                          <a:latin typeface="Amazon Ember Light" charset="0"/>
                          <a:ea typeface="Amazon Ember Light" charset="0"/>
                          <a:cs typeface="Amazon Ember Light" charset="0"/>
                        </a:rPr>
                        <a:t>moins</a:t>
                      </a:r>
                      <a:r>
                        <a:rPr kumimoji="0" lang="en-US" sz="1800" b="0"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 60 </a:t>
                      </a:r>
                      <a:r>
                        <a:rPr kumimoji="0" lang="en-US" sz="1800" b="0" i="0" u="none" strike="noStrike" kern="1200" cap="none" spc="0" normalizeH="0" baseline="0" noProof="0" dirty="0" err="1">
                          <a:ln>
                            <a:noFill/>
                          </a:ln>
                          <a:solidFill>
                            <a:prstClr val="black"/>
                          </a:solidFill>
                          <a:effectLst/>
                          <a:uLnTx/>
                          <a:uFillTx/>
                          <a:latin typeface="Amazon Ember Light" charset="0"/>
                          <a:ea typeface="Amazon Ember Light" charset="0"/>
                          <a:cs typeface="Amazon Ember Light" charset="0"/>
                        </a:rPr>
                        <a:t>secondes</a:t>
                      </a:r>
                      <a:endParaRPr kumimoji="0" lang="en-US" sz="1800" b="0"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endParaRPr>
                    </a:p>
                    <a:p>
                      <a:endParaRPr lang="en-US" dirty="0"/>
                    </a:p>
                  </a:txBody>
                  <a:tcPr>
                    <a:noFill/>
                  </a:tcPr>
                </a:tc>
                <a:tc rowSpan="2">
                  <a:txBody>
                    <a:bodyPr/>
                    <a:lstStyle/>
                    <a:p>
                      <a:pPr marL="917575" marR="0" lvl="1" indent="-460375" algn="l" defTabSz="914400" rtl="0" eaLnBrk="1" fontAlgn="auto" latinLnBrk="0" hangingPunct="1">
                        <a:lnSpc>
                          <a:spcPct val="110000"/>
                        </a:lnSpc>
                        <a:spcBef>
                          <a:spcPts val="300"/>
                        </a:spcBef>
                        <a:spcAft>
                          <a:spcPts val="300"/>
                        </a:spcAft>
                        <a:buClrTx/>
                        <a:buSzTx/>
                        <a:buFontTx/>
                        <a:buBlip>
                          <a:blip r:embed="rId4"/>
                        </a:buBlip>
                        <a:tabLst/>
                        <a:defRPr/>
                      </a:pPr>
                      <a:r>
                        <a:rPr kumimoji="0" lang="en-US" sz="2400" b="1"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Spot Instances:</a:t>
                      </a:r>
                    </a:p>
                    <a:p>
                      <a:pPr marL="1379538" marR="0" lvl="2" indent="-465138" algn="l" defTabSz="914400" rtl="0" eaLnBrk="1" fontAlgn="auto" latinLnBrk="0" hangingPunct="1">
                        <a:lnSpc>
                          <a:spcPct val="110000"/>
                        </a:lnSpc>
                        <a:spcBef>
                          <a:spcPts val="300"/>
                        </a:spcBef>
                        <a:spcAft>
                          <a:spcPts val="300"/>
                        </a:spcAft>
                        <a:buClrTx/>
                        <a:buSzTx/>
                        <a:buFontTx/>
                        <a:buBlip>
                          <a:blip r:embed="rId4"/>
                        </a:buBlip>
                        <a:tabLst/>
                        <a:defRPr/>
                      </a:pPr>
                      <a:r>
                        <a:rPr kumimoji="0" lang="fr-FR" sz="1800" b="0"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Enchérir pour la capacité Amazon EC2 inutilisée</a:t>
                      </a:r>
                    </a:p>
                    <a:p>
                      <a:pPr marL="1379538" marR="0" lvl="2" indent="-465138" algn="l" defTabSz="914400" rtl="0" eaLnBrk="1" fontAlgn="auto" latinLnBrk="0" hangingPunct="1">
                        <a:lnSpc>
                          <a:spcPct val="110000"/>
                        </a:lnSpc>
                        <a:spcBef>
                          <a:spcPts val="300"/>
                        </a:spcBef>
                        <a:spcAft>
                          <a:spcPts val="300"/>
                        </a:spcAft>
                        <a:buClrTx/>
                        <a:buSzTx/>
                        <a:buFontTx/>
                        <a:buBlip>
                          <a:blip r:embed="rId4"/>
                        </a:buBlip>
                        <a:tabLst/>
                        <a:defRPr/>
                      </a:pPr>
                      <a:r>
                        <a:rPr kumimoji="0" lang="fr-FR" sz="1800" b="0"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Prix ​​en fonction de l'offre et de la demande</a:t>
                      </a:r>
                    </a:p>
                    <a:p>
                      <a:pPr marL="1379538" marR="0" lvl="2" indent="-465138" algn="l" defTabSz="914400" rtl="0" eaLnBrk="1" fontAlgn="auto" latinLnBrk="0" hangingPunct="1">
                        <a:lnSpc>
                          <a:spcPct val="110000"/>
                        </a:lnSpc>
                        <a:spcBef>
                          <a:spcPts val="300"/>
                        </a:spcBef>
                        <a:spcAft>
                          <a:spcPts val="300"/>
                        </a:spcAft>
                        <a:buClrTx/>
                        <a:buSzTx/>
                        <a:buFontTx/>
                        <a:buBlip>
                          <a:blip r:embed="rId4"/>
                        </a:buBlip>
                        <a:tabLst/>
                        <a:defRPr/>
                      </a:pPr>
                      <a:r>
                        <a:rPr kumimoji="0" lang="fr-FR" sz="1800" b="0" i="0" u="none" strike="noStrike" kern="1200" cap="none" spc="0" normalizeH="0" baseline="0" noProof="0" dirty="0">
                          <a:ln>
                            <a:noFill/>
                          </a:ln>
                          <a:solidFill>
                            <a:prstClr val="black"/>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Des instances peuvent être perdues si vous surenchérissez</a:t>
                      </a:r>
                    </a:p>
                    <a:p>
                      <a:pPr marL="1379538" marR="0" lvl="2" indent="-465138" algn="l" defTabSz="914400" rtl="0" eaLnBrk="1" fontAlgn="auto" latinLnBrk="0" hangingPunct="1">
                        <a:lnSpc>
                          <a:spcPct val="110000"/>
                        </a:lnSpc>
                        <a:spcBef>
                          <a:spcPts val="300"/>
                        </a:spcBef>
                        <a:spcAft>
                          <a:spcPts val="300"/>
                        </a:spcAft>
                        <a:buClrTx/>
                        <a:buSzTx/>
                        <a:buFontTx/>
                        <a:buBlip>
                          <a:blip r:embed="rId4"/>
                        </a:buBlip>
                        <a:tabLst/>
                        <a:defRPr/>
                      </a:pPr>
                      <a:r>
                        <a:rPr kumimoji="0" lang="fr-FR" sz="1800" b="0" i="0" u="none" strike="noStrike" kern="1200" cap="none" spc="0" normalizeH="0" baseline="0" noProof="0" dirty="0">
                          <a:ln>
                            <a:noFill/>
                          </a:ln>
                          <a:solidFill>
                            <a:prstClr val="black"/>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les instances peuvent être interrompues si le prix Spot dépasse le maximum</a:t>
                      </a:r>
                      <a:endParaRPr kumimoji="0" lang="en-US" sz="1800" b="0" i="0" u="none" strike="noStrike" kern="1200" cap="none" spc="0" normalizeH="0" baseline="0" noProof="0" dirty="0">
                        <a:ln>
                          <a:noFill/>
                        </a:ln>
                        <a:solidFill>
                          <a:prstClr val="black"/>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a:txBody>
                  <a:tcPr>
                    <a:noFill/>
                  </a:tcPr>
                </a:tc>
                <a:extLst>
                  <a:ext uri="{0D108BD9-81ED-4DB2-BD59-A6C34878D82A}">
                    <a16:rowId xmlns:a16="http://schemas.microsoft.com/office/drawing/2014/main" val="2216338023"/>
                  </a:ext>
                </a:extLst>
              </a:tr>
              <a:tr h="1718626">
                <a:tc rowSpan="2">
                  <a:txBody>
                    <a:bodyPr/>
                    <a:lstStyle/>
                    <a:p>
                      <a:pPr marL="917575" marR="0" lvl="1" indent="-460375" algn="l" defTabSz="914400" rtl="0" eaLnBrk="1" fontAlgn="auto" latinLnBrk="0" hangingPunct="1">
                        <a:lnSpc>
                          <a:spcPct val="110000"/>
                        </a:lnSpc>
                        <a:spcBef>
                          <a:spcPts val="300"/>
                        </a:spcBef>
                        <a:spcAft>
                          <a:spcPts val="300"/>
                        </a:spcAft>
                        <a:buClrTx/>
                        <a:buSzTx/>
                        <a:buFontTx/>
                        <a:buBlip>
                          <a:blip r:embed="rId4"/>
                        </a:buBlip>
                        <a:tabLst/>
                        <a:defRPr/>
                      </a:pPr>
                      <a:r>
                        <a:rPr kumimoji="0" lang="en-US" sz="2400" b="1"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Reserved Instances:</a:t>
                      </a:r>
                    </a:p>
                    <a:p>
                      <a:pPr marL="1379538" marR="0" lvl="2" indent="-465138" algn="l" defTabSz="914400" rtl="0" eaLnBrk="1" fontAlgn="auto" latinLnBrk="0" hangingPunct="1">
                        <a:lnSpc>
                          <a:spcPct val="110000"/>
                        </a:lnSpc>
                        <a:spcBef>
                          <a:spcPts val="300"/>
                        </a:spcBef>
                        <a:spcAft>
                          <a:spcPts val="300"/>
                        </a:spcAft>
                        <a:buClrTx/>
                        <a:buSzTx/>
                        <a:buFontTx/>
                        <a:buBlip>
                          <a:blip r:embed="rId4"/>
                        </a:buBlip>
                        <a:tabLst/>
                        <a:defRPr/>
                      </a:pPr>
                      <a:r>
                        <a:rPr kumimoji="0" lang="fr-FR" sz="1800" b="0"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Paiement intégral, partiel ou nul pour les instances réservées</a:t>
                      </a:r>
                      <a:endParaRPr kumimoji="0" lang="en-US" sz="1800" b="0"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endParaRPr>
                    </a:p>
                    <a:p>
                      <a:pPr marL="1379538" marR="0" lvl="2" indent="-465138" algn="l" defTabSz="914400" rtl="0" eaLnBrk="1" fontAlgn="auto" latinLnBrk="0" hangingPunct="1">
                        <a:lnSpc>
                          <a:spcPct val="110000"/>
                        </a:lnSpc>
                        <a:spcBef>
                          <a:spcPts val="300"/>
                        </a:spcBef>
                        <a:spcAft>
                          <a:spcPts val="300"/>
                        </a:spcAft>
                        <a:buClrTx/>
                        <a:buSzTx/>
                        <a:buFontTx/>
                        <a:buBlip>
                          <a:blip r:embed="rId4"/>
                        </a:buBlip>
                        <a:tabLst/>
                        <a:defRPr/>
                      </a:pPr>
                      <a:r>
                        <a:rPr kumimoji="0" lang="fr-FR" sz="1800" b="0"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Remise sur les frais horaires pour cette instance</a:t>
                      </a:r>
                    </a:p>
                    <a:p>
                      <a:pPr marL="1379538" marR="0" lvl="2" indent="-465138" algn="l" defTabSz="914400" rtl="0" eaLnBrk="1" fontAlgn="auto" latinLnBrk="0" hangingPunct="1">
                        <a:lnSpc>
                          <a:spcPct val="110000"/>
                        </a:lnSpc>
                        <a:spcBef>
                          <a:spcPts val="300"/>
                        </a:spcBef>
                        <a:spcAft>
                          <a:spcPts val="300"/>
                        </a:spcAft>
                        <a:buClrTx/>
                        <a:buSzTx/>
                        <a:buFontTx/>
                        <a:buBlip>
                          <a:blip r:embed="rId4"/>
                        </a:buBlip>
                        <a:tabLst/>
                        <a:defRPr/>
                      </a:pPr>
                      <a:r>
                        <a:rPr kumimoji="0" lang="fr-FR" sz="1800" b="0"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mandat de 1 ou 3 ans</a:t>
                      </a:r>
                      <a:endParaRPr kumimoji="0" lang="en-US" sz="1800" b="0"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endParaRPr>
                    </a:p>
                  </a:txBody>
                  <a:tcPr>
                    <a:noFill/>
                  </a:tcPr>
                </a:tc>
                <a:tc vMerge="1">
                  <a:txBody>
                    <a:bodyPr/>
                    <a:lstStyle/>
                    <a:p>
                      <a:endParaRPr lang="en-US"/>
                    </a:p>
                  </a:txBody>
                  <a:tcPr/>
                </a:tc>
                <a:extLst>
                  <a:ext uri="{0D108BD9-81ED-4DB2-BD59-A6C34878D82A}">
                    <a16:rowId xmlns:a16="http://schemas.microsoft.com/office/drawing/2014/main" val="4262030650"/>
                  </a:ext>
                </a:extLst>
              </a:tr>
              <a:tr h="2026014">
                <a:tc vMerge="1">
                  <a:txBody>
                    <a:bodyPr/>
                    <a:lstStyle/>
                    <a:p>
                      <a:pPr marL="917575" marR="0" lvl="1" indent="-460375" algn="l" defTabSz="914400" rtl="0" eaLnBrk="1" fontAlgn="auto" latinLnBrk="0" hangingPunct="1">
                        <a:lnSpc>
                          <a:spcPct val="110000"/>
                        </a:lnSpc>
                        <a:spcBef>
                          <a:spcPts val="300"/>
                        </a:spcBef>
                        <a:spcAft>
                          <a:spcPts val="300"/>
                        </a:spcAft>
                        <a:buClrTx/>
                        <a:buSzTx/>
                        <a:buFontTx/>
                        <a:buBlip>
                          <a:blip r:embed="rId4"/>
                        </a:buBlip>
                        <a:tabLst/>
                        <a:defRPr/>
                      </a:pPr>
                      <a:endParaRPr kumimoji="0" lang="en-US" sz="1700" b="0"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endParaRPr>
                    </a:p>
                  </a:txBody>
                  <a:tcPr>
                    <a:solidFill>
                      <a:schemeClr val="bg2">
                        <a:lumMod val="90000"/>
                      </a:schemeClr>
                    </a:solidFill>
                  </a:tcPr>
                </a:tc>
                <a:tc>
                  <a:txBody>
                    <a:bodyPr/>
                    <a:lstStyle/>
                    <a:p>
                      <a:pPr marL="917575" marR="0" lvl="1" indent="-460375" algn="l" defTabSz="914400" rtl="0" eaLnBrk="1" fontAlgn="auto" latinLnBrk="0" hangingPunct="1">
                        <a:lnSpc>
                          <a:spcPct val="110000"/>
                        </a:lnSpc>
                        <a:spcBef>
                          <a:spcPts val="300"/>
                        </a:spcBef>
                        <a:spcAft>
                          <a:spcPts val="300"/>
                        </a:spcAft>
                        <a:buClrTx/>
                        <a:buSzTx/>
                        <a:buFontTx/>
                        <a:buBlip>
                          <a:blip r:embed="rId4"/>
                        </a:buBlip>
                        <a:tabLst/>
                        <a:defRPr/>
                      </a:pPr>
                      <a:r>
                        <a:rPr kumimoji="0" lang="en-US" sz="2400" b="1"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Dedicated Hosts:</a:t>
                      </a:r>
                    </a:p>
                    <a:p>
                      <a:pPr marL="1379538" marR="0" lvl="2" indent="-465138" algn="l" defTabSz="914400" rtl="0" eaLnBrk="1" fontAlgn="auto" latinLnBrk="0" hangingPunct="1">
                        <a:lnSpc>
                          <a:spcPct val="110000"/>
                        </a:lnSpc>
                        <a:spcBef>
                          <a:spcPts val="300"/>
                        </a:spcBef>
                        <a:spcAft>
                          <a:spcPts val="300"/>
                        </a:spcAft>
                        <a:buClrTx/>
                        <a:buSzTx/>
                        <a:buFontTx/>
                        <a:buBlip>
                          <a:blip r:embed="rId4"/>
                        </a:buBlip>
                        <a:tabLst/>
                        <a:defRPr/>
                      </a:pPr>
                      <a:r>
                        <a:rPr kumimoji="0" lang="fr-FR" sz="1800" b="0"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Peut être acheté à la demande (horaire)</a:t>
                      </a:r>
                    </a:p>
                    <a:p>
                      <a:pPr marL="1379538" marR="0" lvl="2" indent="-465138" algn="l" defTabSz="914400" rtl="0" eaLnBrk="1" fontAlgn="auto" latinLnBrk="0" hangingPunct="1">
                        <a:lnSpc>
                          <a:spcPct val="110000"/>
                        </a:lnSpc>
                        <a:spcBef>
                          <a:spcPts val="300"/>
                        </a:spcBef>
                        <a:spcAft>
                          <a:spcPts val="300"/>
                        </a:spcAft>
                        <a:buClrTx/>
                        <a:buSzTx/>
                        <a:buFontTx/>
                        <a:buBlip>
                          <a:blip r:embed="rId4"/>
                        </a:buBlip>
                        <a:tabLst/>
                        <a:defRPr/>
                      </a:pPr>
                      <a:r>
                        <a:rPr kumimoji="0" lang="fr-FR" sz="1800" b="0"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Peut être acheté en tant que réservation</a:t>
                      </a:r>
                      <a:endParaRPr lang="en-US" sz="2000" dirty="0"/>
                    </a:p>
                  </a:txBody>
                  <a:tcPr>
                    <a:noFill/>
                  </a:tcPr>
                </a:tc>
                <a:extLst>
                  <a:ext uri="{0D108BD9-81ED-4DB2-BD59-A6C34878D82A}">
                    <a16:rowId xmlns:a16="http://schemas.microsoft.com/office/drawing/2014/main" val="2861228042"/>
                  </a:ext>
                </a:extLst>
              </a:tr>
            </a:tbl>
          </a:graphicData>
        </a:graphic>
      </p:graphicFrame>
    </p:spTree>
    <p:extLst>
      <p:ext uri="{BB962C8B-B14F-4D97-AF65-F5344CB8AC3E}">
        <p14:creationId xmlns:p14="http://schemas.microsoft.com/office/powerpoint/2010/main" val="2360869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Contenu du module</a:t>
            </a:r>
          </a:p>
        </p:txBody>
      </p:sp>
      <p:sp>
        <p:nvSpPr>
          <p:cNvPr id="5" name="Content Placeholder 4"/>
          <p:cNvSpPr>
            <a:spLocks noGrp="1"/>
          </p:cNvSpPr>
          <p:nvPr>
            <p:ph idx="1"/>
          </p:nvPr>
        </p:nvSpPr>
        <p:spPr>
          <a:xfrm>
            <a:off x="238538" y="1440305"/>
            <a:ext cx="11126147" cy="4913308"/>
          </a:xfrm>
        </p:spPr>
        <p:txBody>
          <a:bodyPr>
            <a:noAutofit/>
          </a:bodyPr>
          <a:lstStyle/>
          <a:p>
            <a:pPr marL="493713" indent="-493713">
              <a:spcBef>
                <a:spcPts val="1800"/>
              </a:spcBef>
            </a:pPr>
            <a:r>
              <a:rPr lang="en-US" dirty="0"/>
              <a:t>Module 2 – Core Services – Compute:</a:t>
            </a:r>
          </a:p>
          <a:p>
            <a:pPr marL="950913" lvl="1" indent="-493713">
              <a:spcBef>
                <a:spcPts val="1800"/>
              </a:spcBef>
            </a:pPr>
            <a:r>
              <a:rPr lang="en-US" dirty="0"/>
              <a:t>Part 1: </a:t>
            </a:r>
            <a:r>
              <a:rPr lang="en-US" dirty="0" err="1"/>
              <a:t>Présentation</a:t>
            </a:r>
            <a:r>
              <a:rPr lang="en-US" dirty="0"/>
              <a:t> des services Compute</a:t>
            </a:r>
          </a:p>
          <a:p>
            <a:pPr marL="950913" lvl="1" indent="-493713">
              <a:spcBef>
                <a:spcPts val="1800"/>
              </a:spcBef>
            </a:pPr>
            <a:r>
              <a:rPr lang="en-US" dirty="0"/>
              <a:t>Part 2: Introduction à Amazon Elastic Compute Cloud (Amazon EC2)</a:t>
            </a:r>
          </a:p>
          <a:p>
            <a:pPr marL="950913" lvl="1" indent="-493713">
              <a:spcBef>
                <a:spcPts val="1800"/>
              </a:spcBef>
            </a:pPr>
            <a:r>
              <a:rPr lang="en-US" dirty="0"/>
              <a:t>Part 3: </a:t>
            </a:r>
            <a:r>
              <a:rPr lang="fr-FR" dirty="0"/>
              <a:t>Optimisation des coûts Amazon EC2</a:t>
            </a:r>
            <a:endParaRPr lang="en-US" dirty="0"/>
          </a:p>
          <a:p>
            <a:pPr marL="950913" lvl="1" indent="-493713">
              <a:spcBef>
                <a:spcPts val="1800"/>
              </a:spcBef>
            </a:pPr>
            <a:r>
              <a:rPr lang="en-US" dirty="0"/>
              <a:t>Part 4: Introduction to AWS Lambda</a:t>
            </a:r>
          </a:p>
          <a:p>
            <a:pPr marL="950913" lvl="1" indent="-493713">
              <a:spcBef>
                <a:spcPts val="1800"/>
              </a:spcBef>
            </a:pPr>
            <a:r>
              <a:rPr lang="en-US" dirty="0"/>
              <a:t>Part 5: </a:t>
            </a:r>
            <a:r>
              <a:rPr lang="en-US" dirty="0" err="1"/>
              <a:t>Présentation</a:t>
            </a:r>
            <a:r>
              <a:rPr lang="en-US" dirty="0"/>
              <a:t> </a:t>
            </a:r>
            <a:r>
              <a:rPr lang="en-US" dirty="0" err="1"/>
              <a:t>d'AWS</a:t>
            </a:r>
            <a:r>
              <a:rPr lang="en-US" dirty="0"/>
              <a:t> Elastic Beanstalk</a:t>
            </a:r>
          </a:p>
          <a:p>
            <a:pPr marL="493713" indent="-493713">
              <a:spcBef>
                <a:spcPts val="1800"/>
              </a:spcBef>
            </a:pPr>
            <a:endParaRPr lang="en-US" dirty="0"/>
          </a:p>
          <a:p>
            <a:pPr>
              <a:spcBef>
                <a:spcPts val="1800"/>
              </a:spcBef>
            </a:pPr>
            <a:endParaRPr lang="en-US" dirty="0"/>
          </a:p>
        </p:txBody>
      </p:sp>
    </p:spTree>
    <p:custDataLst>
      <p:tags r:id="rId1"/>
    </p:custDataLst>
    <p:extLst>
      <p:ext uri="{BB962C8B-B14F-4D97-AF65-F5344CB8AC3E}">
        <p14:creationId xmlns:p14="http://schemas.microsoft.com/office/powerpoint/2010/main" val="26819517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Autofit/>
          </a:bodyPr>
          <a:lstStyle/>
          <a:p>
            <a:r>
              <a:rPr lang="fr-FR" sz="3600" dirty="0"/>
              <a:t>Amazon EC2 : nombre d'instances et équilibrage de charge</a:t>
            </a:r>
            <a:endParaRPr lang="en-US" sz="3600" dirty="0"/>
          </a:p>
        </p:txBody>
      </p:sp>
      <p:sp>
        <p:nvSpPr>
          <p:cNvPr id="5" name="Content Placeholder 2"/>
          <p:cNvSpPr>
            <a:spLocks noGrp="1"/>
          </p:cNvSpPr>
          <p:nvPr>
            <p:ph idx="1"/>
          </p:nvPr>
        </p:nvSpPr>
        <p:spPr/>
        <p:txBody>
          <a:bodyPr>
            <a:normAutofit/>
          </a:bodyPr>
          <a:lstStyle/>
          <a:p>
            <a:pPr marL="514350" indent="-514350">
              <a:buFont typeface="+mj-lt"/>
              <a:buAutoNum type="arabicPeriod" startAt="4"/>
            </a:pPr>
            <a:r>
              <a:rPr lang="en-US" b="1" dirty="0"/>
              <a:t>Number of Instances:</a:t>
            </a:r>
          </a:p>
          <a:p>
            <a:pPr marL="917575" lvl="1" indent="-460375"/>
            <a:r>
              <a:rPr lang="fr-FR" dirty="0"/>
              <a:t>Provisionnez plusieurs instances pour gérer les pics de charge et arrêtez-les lorsqu'elles ne sont plus nécessaires. Payez uniquement pour la capacité que vous utilisez réellement</a:t>
            </a:r>
            <a:r>
              <a:rPr lang="en-US" dirty="0"/>
              <a:t>. </a:t>
            </a:r>
          </a:p>
          <a:p>
            <a:pPr marL="457200" lvl="1" indent="0">
              <a:buNone/>
            </a:pPr>
            <a:endParaRPr lang="en-US" dirty="0"/>
          </a:p>
          <a:p>
            <a:pPr marL="514350" indent="-514350">
              <a:buFont typeface="+mj-lt"/>
              <a:buAutoNum type="arabicPeriod" startAt="5"/>
            </a:pPr>
            <a:r>
              <a:rPr lang="en-US" b="1" dirty="0"/>
              <a:t>Load Balancing - </a:t>
            </a:r>
            <a:r>
              <a:rPr lang="fr-FR" sz="2400" dirty="0"/>
              <a:t>Utilise Elastic </a:t>
            </a:r>
            <a:r>
              <a:rPr lang="fr-FR" sz="2400" dirty="0" err="1"/>
              <a:t>Load</a:t>
            </a:r>
            <a:r>
              <a:rPr lang="fr-FR" sz="2400" dirty="0"/>
              <a:t> Balancing pour répartir le trafic entre les instances Amazon EC2</a:t>
            </a:r>
            <a:endParaRPr lang="en-US" sz="2400" dirty="0"/>
          </a:p>
          <a:p>
            <a:pPr marL="917575" lvl="1" indent="-460375"/>
            <a:r>
              <a:rPr lang="fr-FR" dirty="0"/>
              <a:t>Calcule le coût mensuel en fonction de</a:t>
            </a:r>
            <a:r>
              <a:rPr lang="en-US" dirty="0"/>
              <a:t>: </a:t>
            </a:r>
          </a:p>
          <a:p>
            <a:pPr marL="1322388" lvl="2" indent="-407988"/>
            <a:r>
              <a:rPr lang="fr-FR" sz="2400" dirty="0"/>
              <a:t>Heures d'exécution de l'équilibreur de charge</a:t>
            </a:r>
          </a:p>
          <a:p>
            <a:pPr marL="1322388" lvl="2" indent="-407988"/>
            <a:r>
              <a:rPr lang="fr-FR" sz="2400" dirty="0"/>
              <a:t>Processus d'équilibrage de charge de données</a:t>
            </a:r>
            <a:endParaRPr lang="en-US" b="1" dirty="0"/>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7" name="Picture 39">
            <a:extLst>
              <a:ext uri="{FF2B5EF4-FFF2-40B4-BE49-F238E27FC236}">
                <a16:creationId xmlns:a16="http://schemas.microsoft.com/office/drawing/2014/main" id="{50B896B1-6FEA-C24D-8E8A-4C166BB36FD7}"/>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1457771" y="6039819"/>
            <a:ext cx="662124" cy="7867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3141684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Amazon EC2 : surveillance </a:t>
            </a:r>
            <a:r>
              <a:rPr lang="en-US" dirty="0" err="1"/>
              <a:t>détaillée</a:t>
            </a:r>
            <a:endParaRPr lang="en-US" dirty="0"/>
          </a:p>
        </p:txBody>
      </p:sp>
      <p:sp>
        <p:nvSpPr>
          <p:cNvPr id="5" name="Content Placeholder 2"/>
          <p:cNvSpPr>
            <a:spLocks noGrp="1"/>
          </p:cNvSpPr>
          <p:nvPr>
            <p:ph idx="1"/>
          </p:nvPr>
        </p:nvSpPr>
        <p:spPr/>
        <p:txBody>
          <a:bodyPr/>
          <a:lstStyle/>
          <a:p>
            <a:pPr marL="514350" indent="-514350">
              <a:buFont typeface="+mj-lt"/>
              <a:buAutoNum type="arabicPeriod" startAt="6"/>
            </a:pPr>
            <a:r>
              <a:rPr lang="fr-FR" b="1" dirty="0"/>
              <a:t>Utiliser Amazon </a:t>
            </a:r>
            <a:r>
              <a:rPr lang="fr-FR" b="1" dirty="0" err="1"/>
              <a:t>CloudWatch</a:t>
            </a:r>
            <a:r>
              <a:rPr lang="fr-FR" b="1" dirty="0"/>
              <a:t> pour surveiller les instances</a:t>
            </a:r>
            <a:r>
              <a:rPr lang="en-US" b="1" dirty="0"/>
              <a:t>:</a:t>
            </a:r>
          </a:p>
          <a:p>
            <a:pPr marL="922338" lvl="1" indent="-465138"/>
            <a:r>
              <a:rPr lang="fr-FR" sz="2800" dirty="0"/>
              <a:t>Surveillance de base (par défaut, sans frais supplémentaires)</a:t>
            </a:r>
          </a:p>
          <a:p>
            <a:pPr marL="922338" lvl="1" indent="-465138"/>
            <a:r>
              <a:rPr lang="en-US" sz="2800" dirty="0"/>
              <a:t>Monitoring </a:t>
            </a:r>
            <a:r>
              <a:rPr lang="en-US" sz="2800" dirty="0" err="1"/>
              <a:t>détaillé</a:t>
            </a:r>
            <a:endParaRPr lang="fr-FR" sz="2400" dirty="0"/>
          </a:p>
          <a:p>
            <a:pPr marL="1384300" lvl="2" indent="-469900"/>
            <a:r>
              <a:rPr lang="fr-FR" sz="2400" dirty="0"/>
              <a:t>Tarif mensuel fixe pour sept mesures présélectionnées enregistrées une fois par minute</a:t>
            </a:r>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7" name="Picture 39">
            <a:extLst>
              <a:ext uri="{FF2B5EF4-FFF2-40B4-BE49-F238E27FC236}">
                <a16:creationId xmlns:a16="http://schemas.microsoft.com/office/drawing/2014/main" id="{136130FD-01F8-104A-9C25-844B436B2CD3}"/>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1457771" y="6039819"/>
            <a:ext cx="662124" cy="7867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447533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Amazon EC2</a:t>
            </a:r>
          </a:p>
        </p:txBody>
      </p:sp>
      <p:sp>
        <p:nvSpPr>
          <p:cNvPr id="5" name="Content Placeholder 2"/>
          <p:cNvSpPr>
            <a:spLocks noGrp="1"/>
          </p:cNvSpPr>
          <p:nvPr>
            <p:ph idx="1"/>
          </p:nvPr>
        </p:nvSpPr>
        <p:spPr/>
        <p:txBody>
          <a:bodyPr/>
          <a:lstStyle/>
          <a:p>
            <a:pPr marL="514350" indent="-514350">
              <a:buFont typeface="+mj-lt"/>
              <a:buAutoNum type="arabicPeriod" startAt="7"/>
            </a:pPr>
            <a:r>
              <a:rPr lang="en-US" b="1" dirty="0"/>
              <a:t>Auto Scaling:</a:t>
            </a:r>
          </a:p>
          <a:p>
            <a:pPr marL="922338" lvl="1" indent="-465138"/>
            <a:r>
              <a:rPr lang="fr-FR" dirty="0"/>
              <a:t>Ajuste automatiquement le nombre d'instances Amazon EC2 dans votre déploiement</a:t>
            </a:r>
            <a:r>
              <a:rPr lang="en-US" dirty="0"/>
              <a:t>.</a:t>
            </a:r>
          </a:p>
          <a:p>
            <a:pPr marL="922338" lvl="1" indent="-465138"/>
            <a:r>
              <a:rPr lang="fr-FR" dirty="0"/>
              <a:t>N'entraîne aucuns frais supplémentaires au-delà des frais </a:t>
            </a:r>
            <a:r>
              <a:rPr lang="fr-FR" dirty="0" err="1"/>
              <a:t>CloudWatch</a:t>
            </a:r>
            <a:r>
              <a:rPr lang="en-US" dirty="0"/>
              <a:t>.</a:t>
            </a:r>
          </a:p>
          <a:p>
            <a:endParaRPr lang="en-US" dirty="0"/>
          </a:p>
          <a:p>
            <a:pPr marL="514350" indent="-514350">
              <a:buFont typeface="+mj-lt"/>
              <a:buAutoNum type="arabicPeriod" startAt="8"/>
            </a:pPr>
            <a:r>
              <a:rPr lang="en-US" b="1" dirty="0"/>
              <a:t>Elastic IP Addresses:</a:t>
            </a:r>
          </a:p>
          <a:p>
            <a:pPr marL="922338" lvl="1" indent="-465138"/>
            <a:r>
              <a:rPr lang="fr-FR" dirty="0"/>
              <a:t>Aucun frais pour une adresse IP Elastic associée à une instance en cours d'exécution</a:t>
            </a:r>
            <a:r>
              <a:rPr lang="en-US" dirty="0"/>
              <a:t>.</a:t>
            </a:r>
          </a:p>
          <a:p>
            <a:pPr marL="0" indent="0">
              <a:buNone/>
            </a:pPr>
            <a:endParaRPr lang="en-US" dirty="0"/>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7" name="Picture 39">
            <a:extLst>
              <a:ext uri="{FF2B5EF4-FFF2-40B4-BE49-F238E27FC236}">
                <a16:creationId xmlns:a16="http://schemas.microsoft.com/office/drawing/2014/main" id="{59F2AC11-7779-F347-9612-C94211A59DD6}"/>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1457771" y="6039819"/>
            <a:ext cx="662124" cy="7867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6187253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fontScale="90000"/>
          </a:bodyPr>
          <a:lstStyle/>
          <a:p>
            <a:r>
              <a:rPr lang="fr-FR" dirty="0"/>
              <a:t>Amazon EC2 : système d'exploitation et logiciel</a:t>
            </a:r>
            <a:endParaRPr lang="en-US" dirty="0"/>
          </a:p>
        </p:txBody>
      </p:sp>
      <p:sp>
        <p:nvSpPr>
          <p:cNvPr id="5" name="Content Placeholder 2"/>
          <p:cNvSpPr>
            <a:spLocks noGrp="1"/>
          </p:cNvSpPr>
          <p:nvPr>
            <p:ph idx="1"/>
          </p:nvPr>
        </p:nvSpPr>
        <p:spPr/>
        <p:txBody>
          <a:bodyPr/>
          <a:lstStyle/>
          <a:p>
            <a:pPr marL="514350" indent="-514350">
              <a:buFont typeface="+mj-lt"/>
              <a:buAutoNum type="arabicPeriod" startAt="9"/>
            </a:pPr>
            <a:r>
              <a:rPr lang="fr-FR" b="1" dirty="0"/>
              <a:t>Tarification des systèmes d'exploitation et des progiciels</a:t>
            </a:r>
            <a:r>
              <a:rPr lang="en-US" b="1" dirty="0"/>
              <a:t>:</a:t>
            </a:r>
          </a:p>
          <a:p>
            <a:pPr marL="922338" lvl="1" indent="-465138"/>
            <a:r>
              <a:rPr lang="fr-FR" dirty="0"/>
              <a:t>Inclut les prix du système d'exploitation dans les prix des instances</a:t>
            </a:r>
            <a:endParaRPr lang="en-US" dirty="0"/>
          </a:p>
          <a:p>
            <a:pPr marL="922338" lvl="1" indent="-465138"/>
            <a:r>
              <a:rPr lang="fr-FR" dirty="0"/>
              <a:t>Partenariat avec d'autres fournisseurs pour certains logiciels</a:t>
            </a:r>
            <a:endParaRPr lang="en-US" dirty="0"/>
          </a:p>
          <a:p>
            <a:pPr marL="922338" lvl="1" indent="-465138"/>
            <a:r>
              <a:rPr lang="fr-FR" dirty="0"/>
              <a:t>Nécessite des licences de fournisseurs pour d'autres logiciels</a:t>
            </a:r>
            <a:r>
              <a:rPr lang="en-US" dirty="0"/>
              <a:t> </a:t>
            </a:r>
          </a:p>
          <a:p>
            <a:pPr marL="922338" lvl="1" indent="-465138"/>
            <a:r>
              <a:rPr lang="fr-FR" dirty="0"/>
              <a:t>Apportez votre licence existante via des OS spécifiques</a:t>
            </a:r>
            <a:endParaRPr lang="en-US" dirty="0"/>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7" name="Picture 39">
            <a:extLst>
              <a:ext uri="{FF2B5EF4-FFF2-40B4-BE49-F238E27FC236}">
                <a16:creationId xmlns:a16="http://schemas.microsoft.com/office/drawing/2014/main" id="{2D978206-19AF-894E-BA12-93CF0B0F8105}"/>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1457771" y="6039819"/>
            <a:ext cx="662124" cy="7867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8064720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Résumé</a:t>
            </a:r>
          </a:p>
        </p:txBody>
      </p:sp>
      <p:sp>
        <p:nvSpPr>
          <p:cNvPr id="3" name="Content Placeholder 2"/>
          <p:cNvSpPr>
            <a:spLocks noGrp="1"/>
          </p:cNvSpPr>
          <p:nvPr>
            <p:ph idx="1"/>
          </p:nvPr>
        </p:nvSpPr>
        <p:spPr>
          <a:xfrm>
            <a:off x="238538" y="1440305"/>
            <a:ext cx="11340549" cy="4913308"/>
          </a:xfrm>
        </p:spPr>
        <p:txBody>
          <a:bodyPr>
            <a:normAutofit lnSpcReduction="10000"/>
          </a:bodyPr>
          <a:lstStyle/>
          <a:p>
            <a:pPr marL="457200" lvl="1" indent="-457200">
              <a:lnSpc>
                <a:spcPct val="100000"/>
              </a:lnSpc>
              <a:spcBef>
                <a:spcPts val="1000"/>
              </a:spcBef>
              <a:spcAft>
                <a:spcPts val="800"/>
              </a:spcAft>
            </a:pPr>
            <a:r>
              <a:rPr lang="en-US" dirty="0"/>
              <a:t>Amazon EC2 </a:t>
            </a:r>
            <a:r>
              <a:rPr lang="en-US" dirty="0" err="1"/>
              <a:t>signifie</a:t>
            </a:r>
            <a:r>
              <a:rPr lang="en-US" dirty="0"/>
              <a:t> Amazon Elastic Compute Cloud.</a:t>
            </a:r>
          </a:p>
          <a:p>
            <a:pPr marL="457200" lvl="1" indent="-457200">
              <a:lnSpc>
                <a:spcPct val="100000"/>
              </a:lnSpc>
              <a:spcBef>
                <a:spcPts val="1000"/>
              </a:spcBef>
              <a:spcAft>
                <a:spcPts val="800"/>
              </a:spcAft>
            </a:pPr>
            <a:r>
              <a:rPr lang="fr-FR" dirty="0"/>
              <a:t>Amazon EC2 est un ordinateur dans le cloud</a:t>
            </a:r>
            <a:r>
              <a:rPr lang="en-US" dirty="0"/>
              <a:t>:</a:t>
            </a:r>
          </a:p>
          <a:p>
            <a:pPr marL="914400" lvl="2" indent="-457200">
              <a:lnSpc>
                <a:spcPct val="100000"/>
              </a:lnSpc>
              <a:spcBef>
                <a:spcPts val="1000"/>
              </a:spcBef>
              <a:spcAft>
                <a:spcPts val="800"/>
              </a:spcAft>
            </a:pPr>
            <a:r>
              <a:rPr lang="fr-FR" sz="2200" dirty="0"/>
              <a:t>Prend en charge la plupart des systèmes d'exploitation de serveur</a:t>
            </a:r>
          </a:p>
          <a:p>
            <a:pPr marL="914400" lvl="2" indent="-457200">
              <a:lnSpc>
                <a:spcPct val="100000"/>
              </a:lnSpc>
              <a:spcBef>
                <a:spcPts val="1000"/>
              </a:spcBef>
              <a:spcAft>
                <a:spcPts val="800"/>
              </a:spcAft>
            </a:pPr>
            <a:r>
              <a:rPr lang="fr-FR" sz="2200" dirty="0"/>
              <a:t>Possibilité de lancer une instance à la fois, ou de lancer toute une flotte</a:t>
            </a:r>
          </a:p>
          <a:p>
            <a:pPr marL="914400" lvl="2" indent="-457200">
              <a:lnSpc>
                <a:spcPct val="100000"/>
              </a:lnSpc>
              <a:spcBef>
                <a:spcPts val="1000"/>
              </a:spcBef>
              <a:spcAft>
                <a:spcPts val="800"/>
              </a:spcAft>
            </a:pPr>
            <a:r>
              <a:rPr lang="fr-FR" sz="2200" dirty="0"/>
              <a:t>Ajoutez des instances au besoin ; mettre fin lorsque plus nécessaire</a:t>
            </a:r>
          </a:p>
          <a:p>
            <a:pPr marL="457200" lvl="2" indent="0">
              <a:lnSpc>
                <a:spcPct val="100000"/>
              </a:lnSpc>
              <a:spcBef>
                <a:spcPts val="1000"/>
              </a:spcBef>
              <a:spcAft>
                <a:spcPts val="800"/>
              </a:spcAft>
              <a:buNone/>
            </a:pPr>
            <a:r>
              <a:rPr lang="en-US" sz="2200" dirty="0"/>
              <a:t> </a:t>
            </a:r>
          </a:p>
          <a:p>
            <a:pPr marL="457200" lvl="1" indent="-457200">
              <a:lnSpc>
                <a:spcPct val="100000"/>
              </a:lnSpc>
              <a:spcBef>
                <a:spcPts val="1000"/>
              </a:spcBef>
              <a:spcAft>
                <a:spcPts val="800"/>
              </a:spcAft>
            </a:pPr>
            <a:r>
              <a:rPr lang="fr-FR" dirty="0"/>
              <a:t>Amazon EC2 propose une large sélection de types d'instances optimisés pour s'adapter à différents cas d'utilisation.</a:t>
            </a:r>
            <a:endParaRPr lang="en-US" dirty="0"/>
          </a:p>
          <a:p>
            <a:pPr marL="457200" lvl="1" indent="-457200">
              <a:lnSpc>
                <a:spcPct val="100000"/>
              </a:lnSpc>
              <a:spcBef>
                <a:spcPts val="1000"/>
              </a:spcBef>
              <a:spcAft>
                <a:spcPts val="800"/>
              </a:spcAft>
            </a:pPr>
            <a:r>
              <a:rPr lang="fr-FR" dirty="0"/>
              <a:t>Il existe quatre façons de payer pour les instances Amazon EC2 : à la demande, instances réservées, instances ponctuelles et hôtes dédiés</a:t>
            </a:r>
            <a:r>
              <a:rPr lang="en-US" dirty="0"/>
              <a:t>.</a:t>
            </a:r>
          </a:p>
        </p:txBody>
      </p:sp>
      <p:pic>
        <p:nvPicPr>
          <p:cNvPr id="9" name="Picture 39"/>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1457771" y="6039819"/>
            <a:ext cx="662124" cy="7867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3424248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932909"/>
            <a:ext cx="11095836" cy="779463"/>
          </a:xfrm>
        </p:spPr>
        <p:txBody>
          <a:bodyPr>
            <a:noAutofit/>
          </a:bodyPr>
          <a:lstStyle/>
          <a:p>
            <a:r>
              <a:rPr lang="en-US" sz="4800" dirty="0"/>
              <a:t>Part 3: Amazon EC2 Cost Optimization</a:t>
            </a:r>
          </a:p>
        </p:txBody>
      </p:sp>
    </p:spTree>
    <p:custDataLst>
      <p:tags r:id="rId1"/>
    </p:custDataLst>
    <p:extLst>
      <p:ext uri="{BB962C8B-B14F-4D97-AF65-F5344CB8AC3E}">
        <p14:creationId xmlns:p14="http://schemas.microsoft.com/office/powerpoint/2010/main" val="11023132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br>
              <a:rPr lang="fr-FR" sz="3400" dirty="0"/>
            </a:br>
            <a:r>
              <a:rPr lang="fr-FR" sz="3400" dirty="0"/>
              <a:t>Qu'est-ce que l'optimisation des coûts</a:t>
            </a:r>
            <a:r>
              <a:rPr lang="en-US" sz="3400" dirty="0"/>
              <a:t>?                                                      </a:t>
            </a:r>
          </a:p>
        </p:txBody>
      </p:sp>
      <p:sp>
        <p:nvSpPr>
          <p:cNvPr id="147" name="TextBox 146"/>
          <p:cNvSpPr txBox="1"/>
          <p:nvPr/>
        </p:nvSpPr>
        <p:spPr>
          <a:xfrm>
            <a:off x="3810000" y="2628900"/>
            <a:ext cx="3685176" cy="646331"/>
          </a:xfrm>
          <a:prstGeom prst="rect">
            <a:avLst/>
          </a:prstGeom>
          <a:noFill/>
        </p:spPr>
        <p:txBody>
          <a:bodyPr wrap="none" rtlCol="0">
            <a:spAutoFit/>
          </a:bodyPr>
          <a:lstStyle/>
          <a:p>
            <a:r>
              <a:rPr lang="en-US" sz="3600" dirty="0" err="1">
                <a:latin typeface="Amazon Ember" panose="020B0603020204020204" pitchFamily="34" charset="0"/>
                <a:ea typeface="Amazon Ember" panose="020B0603020204020204" pitchFamily="34" charset="0"/>
                <a:cs typeface="Amazon Ember" panose="020B0603020204020204" pitchFamily="34" charset="0"/>
              </a:rPr>
              <a:t>Réduire</a:t>
            </a:r>
            <a:r>
              <a:rPr lang="en-US" sz="3600" dirty="0">
                <a:latin typeface="Amazon Ember" panose="020B0603020204020204" pitchFamily="34" charset="0"/>
                <a:ea typeface="Amazon Ember" panose="020B0603020204020204" pitchFamily="34" charset="0"/>
                <a:cs typeface="Amazon Ember" panose="020B0603020204020204" pitchFamily="34" charset="0"/>
              </a:rPr>
              <a:t> les </a:t>
            </a:r>
            <a:r>
              <a:rPr lang="en-US" sz="3600" dirty="0" err="1">
                <a:latin typeface="Amazon Ember" panose="020B0603020204020204" pitchFamily="34" charset="0"/>
                <a:ea typeface="Amazon Ember" panose="020B0603020204020204" pitchFamily="34" charset="0"/>
                <a:cs typeface="Amazon Ember" panose="020B0603020204020204" pitchFamily="34" charset="0"/>
              </a:rPr>
              <a:t>coûts</a:t>
            </a:r>
            <a:r>
              <a:rPr lang="en-US" sz="3600" dirty="0">
                <a:latin typeface="Amazon Ember" panose="020B0603020204020204" pitchFamily="34" charset="0"/>
                <a:ea typeface="Amazon Ember" panose="020B0603020204020204" pitchFamily="34" charset="0"/>
                <a:cs typeface="Amazon Ember" panose="020B0603020204020204" pitchFamily="34" charset="0"/>
              </a:rPr>
              <a:t>…</a:t>
            </a:r>
          </a:p>
        </p:txBody>
      </p:sp>
      <p:pic>
        <p:nvPicPr>
          <p:cNvPr id="148" name="Picture 1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1" y="1826568"/>
            <a:ext cx="2711798" cy="2711798"/>
          </a:xfrm>
          <a:prstGeom prst="rect">
            <a:avLst/>
          </a:prstGeom>
        </p:spPr>
      </p:pic>
      <p:sp>
        <p:nvSpPr>
          <p:cNvPr id="153" name="TextBox 152"/>
          <p:cNvSpPr txBox="1"/>
          <p:nvPr/>
        </p:nvSpPr>
        <p:spPr>
          <a:xfrm>
            <a:off x="3810000" y="3579367"/>
            <a:ext cx="5864352"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280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Ne payez </a:t>
            </a:r>
            <a:r>
              <a:rPr lang="fr-FR" sz="2800" b="1" i="1" kern="0" dirty="0">
                <a:solidFill>
                  <a:srgbClr val="E98E31"/>
                </a:solidFill>
                <a:latin typeface="Amazon Ember" panose="020B0603020204020204" pitchFamily="34" charset="0"/>
              </a:rPr>
              <a:t>que</a:t>
            </a:r>
            <a:r>
              <a:rPr kumimoji="0" lang="fr-FR" sz="280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 ce dont vous avez besoin</a:t>
            </a:r>
            <a:endParaRPr kumimoji="0" lang="en-US" sz="280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54" name="TextBox 153"/>
          <p:cNvSpPr txBox="1"/>
          <p:nvPr/>
        </p:nvSpPr>
        <p:spPr>
          <a:xfrm>
            <a:off x="6837338" y="4218464"/>
            <a:ext cx="4516461" cy="523220"/>
          </a:xfrm>
          <a:prstGeom prst="rect">
            <a:avLst/>
          </a:prstGeom>
          <a:noFill/>
        </p:spPr>
        <p:txBody>
          <a:bodyPr wrap="square" rtlCol="0">
            <a:spAutoFit/>
          </a:bodyPr>
          <a:lstStyle/>
          <a:p>
            <a:pPr>
              <a:defRPr/>
            </a:pPr>
            <a:r>
              <a:rPr kumimoji="0" lang="fr-FR" sz="2800" b="1" i="1" u="none" strike="noStrike" kern="0" cap="none" spc="0" normalizeH="0" baseline="0" noProof="0" dirty="0">
                <a:ln>
                  <a:noFill/>
                </a:ln>
                <a:solidFill>
                  <a:srgbClr val="E98E31"/>
                </a:solidFill>
                <a:effectLst/>
                <a:uLnTx/>
                <a:uFillTx/>
                <a:latin typeface="Amazon Ember" panose="020B0603020204020204" pitchFamily="34" charset="0"/>
                <a:ea typeface="Amazon Ember" panose="020B0603020204020204" pitchFamily="34" charset="0"/>
                <a:cs typeface="Amazon Ember" panose="020B0603020204020204" pitchFamily="34" charset="0"/>
              </a:rPr>
              <a:t>quand </a:t>
            </a:r>
            <a:r>
              <a:rPr lang="fr-FR" sz="2800" kern="0" dirty="0">
                <a:solidFill>
                  <a:srgbClr val="474746"/>
                </a:solidFill>
                <a:latin typeface="Amazon Ember" panose="020B0603020204020204" pitchFamily="34" charset="0"/>
              </a:rPr>
              <a:t>vous en avez besoin.</a:t>
            </a:r>
            <a:endParaRPr lang="en-US" sz="2800" kern="0" dirty="0">
              <a:solidFill>
                <a:srgbClr val="474746"/>
              </a:solidFill>
              <a:latin typeface="Amazon Ember" panose="020B0603020204020204" pitchFamily="34" charset="0"/>
            </a:endParaRPr>
          </a:p>
        </p:txBody>
      </p:sp>
    </p:spTree>
    <p:custDataLst>
      <p:tags r:id="rId1"/>
    </p:custDataLst>
    <p:extLst>
      <p:ext uri="{BB962C8B-B14F-4D97-AF65-F5344CB8AC3E}">
        <p14:creationId xmlns:p14="http://schemas.microsoft.com/office/powerpoint/2010/main" val="32089529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fr-FR" sz="3400" dirty="0"/>
              <a:t>Les quatre piliers de l'optimisation des coûts</a:t>
            </a:r>
            <a:endParaRPr lang="en-US" sz="3400" dirty="0"/>
          </a:p>
        </p:txBody>
      </p:sp>
      <p:grpSp>
        <p:nvGrpSpPr>
          <p:cNvPr id="32" name="Group 31"/>
          <p:cNvGrpSpPr/>
          <p:nvPr/>
        </p:nvGrpSpPr>
        <p:grpSpPr>
          <a:xfrm>
            <a:off x="1617126" y="2070100"/>
            <a:ext cx="1600200" cy="4089400"/>
            <a:chOff x="1253121" y="1752600"/>
            <a:chExt cx="1600200" cy="4089400"/>
          </a:xfrm>
        </p:grpSpPr>
        <p:pic>
          <p:nvPicPr>
            <p:cNvPr id="33" name="Picture 4" descr="https://blog.helpingadvisors.com/wp-content/uploads/2016/04/Four-pillar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1253121" y="1752600"/>
              <a:ext cx="1600200" cy="40894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22635" y="3930564"/>
              <a:ext cx="1261172" cy="1261172"/>
            </a:xfrm>
            <a:prstGeom prst="rect">
              <a:avLst/>
            </a:prstGeom>
          </p:spPr>
        </p:pic>
        <p:sp>
          <p:nvSpPr>
            <p:cNvPr id="35" name="TextBox 34"/>
            <p:cNvSpPr txBox="1"/>
            <p:nvPr/>
          </p:nvSpPr>
          <p:spPr>
            <a:xfrm>
              <a:off x="1422635" y="2690344"/>
              <a:ext cx="1261172" cy="646331"/>
            </a:xfrm>
            <a:prstGeom prst="rect">
              <a:avLst/>
            </a:prstGeom>
            <a:noFill/>
          </p:spPr>
          <p:txBody>
            <a:bodyPr wrap="square" rtlCol="0" anchor="b">
              <a:spAutoFit/>
            </a:bodyPr>
            <a:lstStyle/>
            <a:p>
              <a:pPr algn="ct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Right-sizing</a:t>
              </a:r>
            </a:p>
          </p:txBody>
        </p:sp>
      </p:grpSp>
      <p:grpSp>
        <p:nvGrpSpPr>
          <p:cNvPr id="36" name="Group 35"/>
          <p:cNvGrpSpPr/>
          <p:nvPr/>
        </p:nvGrpSpPr>
        <p:grpSpPr>
          <a:xfrm>
            <a:off x="3996332" y="2070100"/>
            <a:ext cx="1600200" cy="4089400"/>
            <a:chOff x="3632327" y="1752600"/>
            <a:chExt cx="1600200" cy="4089400"/>
          </a:xfrm>
        </p:grpSpPr>
        <p:pic>
          <p:nvPicPr>
            <p:cNvPr id="37" name="Picture 4" descr="https://blog.helpingadvisors.com/wp-content/uploads/2016/04/Four-pillar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3632327" y="1752600"/>
              <a:ext cx="1600200" cy="40894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10000" y="3948953"/>
              <a:ext cx="1244854" cy="1244854"/>
            </a:xfrm>
            <a:prstGeom prst="rect">
              <a:avLst/>
            </a:prstGeom>
          </p:spPr>
        </p:pic>
        <p:sp>
          <p:nvSpPr>
            <p:cNvPr id="39" name="TextBox 38"/>
            <p:cNvSpPr txBox="1"/>
            <p:nvPr/>
          </p:nvSpPr>
          <p:spPr>
            <a:xfrm>
              <a:off x="3810000" y="2690343"/>
              <a:ext cx="1244854" cy="646331"/>
            </a:xfrm>
            <a:prstGeom prst="rect">
              <a:avLst/>
            </a:prstGeom>
            <a:noFill/>
          </p:spPr>
          <p:txBody>
            <a:bodyPr wrap="square" rtlCol="0" anchor="b">
              <a:spAutoFit/>
            </a:bodyPr>
            <a:lstStyle>
              <a:defPPr>
                <a:defRPr lang="en-US"/>
              </a:defPPr>
              <a:lvl1pPr algn="ctr">
                <a:defRPr b="1">
                  <a:solidFill>
                    <a:schemeClr val="bg1"/>
                  </a:solidFill>
                </a:defRPr>
              </a:lvl1pPr>
            </a:lstStyle>
            <a:p>
              <a:r>
                <a:rPr lang="en-US" b="0" dirty="0">
                  <a:latin typeface="Amazon Ember" panose="020B0603020204020204" pitchFamily="34" charset="0"/>
                  <a:ea typeface="Amazon Ember" panose="020B0603020204020204" pitchFamily="34" charset="0"/>
                  <a:cs typeface="Amazon Ember" panose="020B0603020204020204" pitchFamily="34" charset="0"/>
                </a:rPr>
                <a:t>Reserved Instances</a:t>
              </a:r>
            </a:p>
          </p:txBody>
        </p:sp>
      </p:grpSp>
      <p:grpSp>
        <p:nvGrpSpPr>
          <p:cNvPr id="40" name="Group 39"/>
          <p:cNvGrpSpPr/>
          <p:nvPr/>
        </p:nvGrpSpPr>
        <p:grpSpPr>
          <a:xfrm>
            <a:off x="6477000" y="2070100"/>
            <a:ext cx="1600200" cy="4089400"/>
            <a:chOff x="6112995" y="1752600"/>
            <a:chExt cx="1600200" cy="4089400"/>
          </a:xfrm>
        </p:grpSpPr>
        <p:pic>
          <p:nvPicPr>
            <p:cNvPr id="41" name="Picture 4" descr="https://blog.helpingadvisors.com/wp-content/uploads/2016/04/Four-pillar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6112995" y="1752600"/>
              <a:ext cx="1600200" cy="40894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5902" y="4118768"/>
              <a:ext cx="1063620" cy="1063620"/>
            </a:xfrm>
            <a:prstGeom prst="rect">
              <a:avLst/>
            </a:prstGeom>
          </p:spPr>
        </p:pic>
        <p:sp>
          <p:nvSpPr>
            <p:cNvPr id="43" name="TextBox 42"/>
            <p:cNvSpPr txBox="1"/>
            <p:nvPr/>
          </p:nvSpPr>
          <p:spPr>
            <a:xfrm>
              <a:off x="6271625" y="2690343"/>
              <a:ext cx="1272175" cy="646331"/>
            </a:xfrm>
            <a:prstGeom prst="rect">
              <a:avLst/>
            </a:prstGeom>
            <a:noFill/>
          </p:spPr>
          <p:txBody>
            <a:bodyPr wrap="square" rtlCol="0" anchor="b">
              <a:spAutoFit/>
            </a:bodyPr>
            <a:lstStyle>
              <a:defPPr>
                <a:defRPr lang="en-US"/>
              </a:defPPr>
              <a:lvl1pPr algn="ctr">
                <a:defRPr b="1">
                  <a:solidFill>
                    <a:schemeClr val="bg1"/>
                  </a:solidFill>
                </a:defRPr>
              </a:lvl1pPr>
            </a:lstStyle>
            <a:p>
              <a:r>
                <a:rPr lang="en-US" b="0" dirty="0">
                  <a:latin typeface="Amazon Ember" panose="020B0603020204020204" pitchFamily="34" charset="0"/>
                  <a:ea typeface="Amazon Ember" panose="020B0603020204020204" pitchFamily="34" charset="0"/>
                  <a:cs typeface="Amazon Ember" panose="020B0603020204020204" pitchFamily="34" charset="0"/>
                </a:rPr>
                <a:t>Increase Elasticity</a:t>
              </a:r>
            </a:p>
          </p:txBody>
        </p:sp>
      </p:grpSp>
      <p:grpSp>
        <p:nvGrpSpPr>
          <p:cNvPr id="44" name="Group 43"/>
          <p:cNvGrpSpPr/>
          <p:nvPr/>
        </p:nvGrpSpPr>
        <p:grpSpPr>
          <a:xfrm>
            <a:off x="8948084" y="2070100"/>
            <a:ext cx="1600200" cy="4089400"/>
            <a:chOff x="8948084" y="1752600"/>
            <a:chExt cx="1600200" cy="4089400"/>
          </a:xfrm>
        </p:grpSpPr>
        <p:pic>
          <p:nvPicPr>
            <p:cNvPr id="45" name="Picture 4" descr="https://blog.helpingadvisors.com/wp-content/uploads/2016/04/Four-pillar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8948084" y="1752600"/>
              <a:ext cx="1600200" cy="4089400"/>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p:cNvSpPr txBox="1"/>
            <p:nvPr/>
          </p:nvSpPr>
          <p:spPr>
            <a:xfrm>
              <a:off x="9117479" y="2690343"/>
              <a:ext cx="1245721" cy="923330"/>
            </a:xfrm>
            <a:prstGeom prst="rect">
              <a:avLst/>
            </a:prstGeom>
            <a:noFill/>
          </p:spPr>
          <p:txBody>
            <a:bodyPr wrap="square" rtlCol="0" anchor="b">
              <a:spAutoFit/>
            </a:bodyPr>
            <a:lstStyle>
              <a:defPPr>
                <a:defRPr lang="en-US"/>
              </a:defPPr>
              <a:lvl1pPr algn="ctr">
                <a:defRPr b="1">
                  <a:solidFill>
                    <a:schemeClr val="bg1"/>
                  </a:solidFill>
                </a:defRPr>
              </a:lvl1pPr>
            </a:lstStyle>
            <a:p>
              <a:r>
                <a:rPr lang="en-US" b="0" dirty="0">
                  <a:latin typeface="Amazon Ember" panose="020B0603020204020204" pitchFamily="34" charset="0"/>
                  <a:ea typeface="Amazon Ember" panose="020B0603020204020204" pitchFamily="34" charset="0"/>
                  <a:cs typeface="Amazon Ember" panose="020B0603020204020204" pitchFamily="34" charset="0"/>
                </a:rPr>
                <a:t>Monitor and Improve</a:t>
              </a:r>
            </a:p>
          </p:txBody>
        </p:sp>
        <p:pic>
          <p:nvPicPr>
            <p:cNvPr id="47" name="Picture 2" descr="https://d0.awsstatic.com/Digital%20Marketing/House/ctabox/ha_ctabox_cost-optimization-0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60929" y="4118768"/>
              <a:ext cx="1202272" cy="1079500"/>
            </a:xfrm>
            <a:prstGeom prst="rect">
              <a:avLst/>
            </a:prstGeom>
            <a:noFill/>
            <a:extLst>
              <a:ext uri="{909E8E84-426E-40DD-AFC4-6F175D3DCCD1}">
                <a14:hiddenFill xmlns:a14="http://schemas.microsoft.com/office/drawing/2010/main">
                  <a:solidFill>
                    <a:srgbClr val="FFFFFF"/>
                  </a:solidFill>
                </a14:hiddenFill>
              </a:ext>
            </a:extLst>
          </p:spPr>
        </p:pic>
      </p:grpSp>
      <p:sp>
        <p:nvSpPr>
          <p:cNvPr id="48" name="Rectangle 47"/>
          <p:cNvSpPr/>
          <p:nvPr/>
        </p:nvSpPr>
        <p:spPr>
          <a:xfrm>
            <a:off x="1447800" y="6159500"/>
            <a:ext cx="9215718" cy="262965"/>
          </a:xfrm>
          <a:prstGeom prst="rect">
            <a:avLst/>
          </a:prstGeom>
          <a:solidFill>
            <a:srgbClr val="9F9994"/>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Rectangle 48"/>
          <p:cNvSpPr/>
          <p:nvPr/>
        </p:nvSpPr>
        <p:spPr>
          <a:xfrm>
            <a:off x="1447800" y="1944594"/>
            <a:ext cx="9215718" cy="102086"/>
          </a:xfrm>
          <a:prstGeom prst="rect">
            <a:avLst/>
          </a:prstGeom>
          <a:solidFill>
            <a:srgbClr val="9F9994"/>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Rectangle 49"/>
          <p:cNvSpPr/>
          <p:nvPr/>
        </p:nvSpPr>
        <p:spPr>
          <a:xfrm>
            <a:off x="1295400" y="1350705"/>
            <a:ext cx="9525000" cy="561998"/>
          </a:xfrm>
          <a:prstGeom prst="rect">
            <a:avLst/>
          </a:prstGeom>
          <a:solidFill>
            <a:srgbClr val="9F9994"/>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Cost Optimization</a:t>
            </a:r>
          </a:p>
        </p:txBody>
      </p:sp>
    </p:spTree>
    <p:custDataLst>
      <p:tags r:id="rId1"/>
    </p:custDataLst>
    <p:extLst>
      <p:ext uri="{BB962C8B-B14F-4D97-AF65-F5344CB8AC3E}">
        <p14:creationId xmlns:p14="http://schemas.microsoft.com/office/powerpoint/2010/main" val="28427640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sz="3400" dirty="0" err="1"/>
              <a:t>Mesurer</a:t>
            </a:r>
            <a:r>
              <a:rPr lang="en-US" sz="3400" dirty="0"/>
              <a:t>, </a:t>
            </a:r>
            <a:r>
              <a:rPr lang="en-US" sz="3400" dirty="0" err="1"/>
              <a:t>surveiller</a:t>
            </a:r>
            <a:r>
              <a:rPr lang="en-US" sz="3400" dirty="0"/>
              <a:t> et </a:t>
            </a:r>
            <a:r>
              <a:rPr lang="en-US" sz="3400" dirty="0" err="1"/>
              <a:t>améliorer</a:t>
            </a:r>
            <a:endParaRPr lang="en-US" sz="3400" dirty="0"/>
          </a:p>
        </p:txBody>
      </p:sp>
      <p:grpSp>
        <p:nvGrpSpPr>
          <p:cNvPr id="19" name="Group 18"/>
          <p:cNvGrpSpPr/>
          <p:nvPr/>
        </p:nvGrpSpPr>
        <p:grpSpPr>
          <a:xfrm>
            <a:off x="3434017" y="1960483"/>
            <a:ext cx="1273618" cy="1346597"/>
            <a:chOff x="719879" y="1065266"/>
            <a:chExt cx="1273618" cy="1346597"/>
          </a:xfrm>
        </p:grpSpPr>
        <p:sp>
          <p:nvSpPr>
            <p:cNvPr id="20" name="TextBox 456"/>
            <p:cNvSpPr txBox="1"/>
            <p:nvPr/>
          </p:nvSpPr>
          <p:spPr>
            <a:xfrm>
              <a:off x="719879" y="2048239"/>
              <a:ext cx="1273618" cy="363624"/>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80000"/>
                </a:lnSpc>
              </a:pPr>
              <a:r>
                <a:rPr lang="en-US" sz="1600" b="1" dirty="0">
                  <a:latin typeface="Amazon Ember" panose="020B0603020204020204" pitchFamily="34" charset="0"/>
                  <a:ea typeface="Amazon Ember" panose="020B0603020204020204" pitchFamily="34" charset="0"/>
                  <a:cs typeface="Amazon Ember" panose="020B0603020204020204" pitchFamily="34" charset="0"/>
                </a:rPr>
                <a:t>AWS Trusted Advisor</a:t>
              </a:r>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193" y="1065266"/>
              <a:ext cx="766988" cy="920384"/>
            </a:xfrm>
            <a:prstGeom prst="rect">
              <a:avLst/>
            </a:prstGeom>
          </p:spPr>
        </p:pic>
      </p:grpSp>
      <p:sp>
        <p:nvSpPr>
          <p:cNvPr id="22" name="TextBox 21"/>
          <p:cNvSpPr txBox="1"/>
          <p:nvPr/>
        </p:nvSpPr>
        <p:spPr>
          <a:xfrm>
            <a:off x="4800600" y="1805495"/>
            <a:ext cx="6980729" cy="1770934"/>
          </a:xfrm>
          <a:prstGeom prst="rect">
            <a:avLst/>
          </a:prstGeom>
          <a:noFill/>
        </p:spPr>
        <p:txBody>
          <a:bodyPr wrap="square" rtlCol="0">
            <a:spAutoFit/>
          </a:bodyPr>
          <a:lstStyle/>
          <a:p>
            <a:pPr marL="257175" indent="-257175" defTabSz="342900">
              <a:lnSpc>
                <a:spcPct val="150000"/>
              </a:lnSpc>
              <a:spcBef>
                <a:spcPct val="20000"/>
              </a:spcBef>
              <a:buBlip>
                <a:blip r:embed="rId5"/>
              </a:buBlip>
            </a:pPr>
            <a:r>
              <a:rPr lang="en-US" sz="2400" dirty="0" err="1">
                <a:latin typeface="Amazon Ember" panose="020B0603020204020204" pitchFamily="34" charset="0"/>
                <a:ea typeface="Amazon Ember" panose="020B0603020204020204" pitchFamily="34" charset="0"/>
                <a:cs typeface="Amazon Ember" panose="020B0603020204020204" pitchFamily="34" charset="0"/>
              </a:rPr>
              <a:t>Optimisez</a:t>
            </a:r>
            <a:r>
              <a:rPr lang="en-US" sz="2400" dirty="0">
                <a:latin typeface="Amazon Ember" panose="020B0603020204020204" pitchFamily="34" charset="0"/>
                <a:ea typeface="Amazon Ember" panose="020B0603020204020204" pitchFamily="34" charset="0"/>
                <a:cs typeface="Amazon Ember" panose="020B0603020204020204" pitchFamily="34" charset="0"/>
              </a:rPr>
              <a:t> </a:t>
            </a:r>
            <a:r>
              <a:rPr lang="en-US" sz="2400" dirty="0" err="1">
                <a:latin typeface="Amazon Ember" panose="020B0603020204020204" pitchFamily="34" charset="0"/>
                <a:ea typeface="Amazon Ember" panose="020B0603020204020204" pitchFamily="34" charset="0"/>
                <a:cs typeface="Amazon Ember" panose="020B0603020204020204" pitchFamily="34" charset="0"/>
              </a:rPr>
              <a:t>votre</a:t>
            </a:r>
            <a:r>
              <a:rPr lang="en-US" sz="2400" dirty="0">
                <a:latin typeface="Amazon Ember" panose="020B0603020204020204" pitchFamily="34" charset="0"/>
                <a:ea typeface="Amazon Ember" panose="020B0603020204020204" pitchFamily="34" charset="0"/>
                <a:cs typeface="Amazon Ember" panose="020B0603020204020204" pitchFamily="34" charset="0"/>
              </a:rPr>
              <a:t> </a:t>
            </a:r>
            <a:r>
              <a:rPr lang="en-US" sz="2400" dirty="0" err="1">
                <a:latin typeface="Amazon Ember" panose="020B0603020204020204" pitchFamily="34" charset="0"/>
                <a:ea typeface="Amazon Ember" panose="020B0603020204020204" pitchFamily="34" charset="0"/>
                <a:cs typeface="Amazon Ember" panose="020B0603020204020204" pitchFamily="34" charset="0"/>
              </a:rPr>
              <a:t>environnement</a:t>
            </a:r>
            <a:r>
              <a:rPr lang="en-US" sz="2400" dirty="0">
                <a:latin typeface="Amazon Ember" panose="020B0603020204020204" pitchFamily="34" charset="0"/>
                <a:ea typeface="Amazon Ember" panose="020B0603020204020204" pitchFamily="34" charset="0"/>
                <a:cs typeface="Amazon Ember" panose="020B0603020204020204" pitchFamily="34" charset="0"/>
              </a:rPr>
              <a:t> AWS</a:t>
            </a:r>
          </a:p>
          <a:p>
            <a:pPr marL="257175" indent="-257175" defTabSz="342900">
              <a:lnSpc>
                <a:spcPct val="150000"/>
              </a:lnSpc>
              <a:spcBef>
                <a:spcPct val="20000"/>
              </a:spcBef>
              <a:buBlip>
                <a:blip r:embed="rId5"/>
              </a:buBlip>
            </a:pPr>
            <a:r>
              <a:rPr lang="fr-FR" sz="2400" dirty="0">
                <a:latin typeface="Amazon Ember" panose="020B0603020204020204" pitchFamily="34" charset="0"/>
                <a:ea typeface="Amazon Ember" panose="020B0603020204020204" pitchFamily="34" charset="0"/>
                <a:cs typeface="Amazon Ember" panose="020B0603020204020204" pitchFamily="34" charset="0"/>
              </a:rPr>
              <a:t>Réduisez les coûts, augmentez les performances et améliorez la sécurité</a:t>
            </a:r>
            <a:endParaRPr lang="en-US" sz="2800"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3" name="Group 22"/>
          <p:cNvGrpSpPr/>
          <p:nvPr/>
        </p:nvGrpSpPr>
        <p:grpSpPr>
          <a:xfrm>
            <a:off x="3586760" y="4297680"/>
            <a:ext cx="1021218" cy="1384685"/>
            <a:chOff x="3594658" y="3979332"/>
            <a:chExt cx="1021218" cy="1384685"/>
          </a:xfrm>
        </p:grpSpPr>
        <p:pic>
          <p:nvPicPr>
            <p:cNvPr id="24" name="Picture 23" descr="CloudWatch.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95229" y="3979332"/>
              <a:ext cx="920647" cy="920647"/>
            </a:xfrm>
            <a:prstGeom prst="rect">
              <a:avLst/>
            </a:prstGeom>
          </p:spPr>
        </p:pic>
        <p:sp>
          <p:nvSpPr>
            <p:cNvPr id="25" name="TextBox 24"/>
            <p:cNvSpPr txBox="1"/>
            <p:nvPr/>
          </p:nvSpPr>
          <p:spPr>
            <a:xfrm>
              <a:off x="3594658" y="4871766"/>
              <a:ext cx="1021218" cy="492251"/>
            </a:xfrm>
            <a:prstGeom prst="rect">
              <a:avLst/>
            </a:prstGeom>
            <a:noFill/>
          </p:spPr>
          <p:txBody>
            <a:bodyPr wrap="square" rtlCol="0">
              <a:spAutoFit/>
            </a:bodyPr>
            <a:lstStyle/>
            <a:p>
              <a:pPr algn="ctr" defTabSz="457200">
                <a:lnSpc>
                  <a:spcPct val="80000"/>
                </a:lnSpc>
              </a:pPr>
              <a:r>
                <a:rPr lang="en-US" sz="1600" b="1" dirty="0">
                  <a:latin typeface="Amazon Ember" panose="020B0603020204020204" pitchFamily="34" charset="0"/>
                  <a:ea typeface="Amazon Ember" panose="020B0603020204020204" pitchFamily="34" charset="0"/>
                  <a:cs typeface="Amazon Ember" panose="020B0603020204020204" pitchFamily="34" charset="0"/>
                </a:rPr>
                <a:t>Cost Explorer</a:t>
              </a:r>
            </a:p>
          </p:txBody>
        </p:sp>
      </p:grpSp>
      <p:sp>
        <p:nvSpPr>
          <p:cNvPr id="26" name="TextBox 25"/>
          <p:cNvSpPr txBox="1"/>
          <p:nvPr/>
        </p:nvSpPr>
        <p:spPr>
          <a:xfrm>
            <a:off x="4800600" y="3958373"/>
            <a:ext cx="6980729" cy="2398798"/>
          </a:xfrm>
          <a:prstGeom prst="rect">
            <a:avLst/>
          </a:prstGeom>
          <a:noFill/>
        </p:spPr>
        <p:txBody>
          <a:bodyPr wrap="square" rtlCol="0">
            <a:spAutoFit/>
          </a:bodyPr>
          <a:lstStyle/>
          <a:p>
            <a:pPr marL="257175" indent="-257175" defTabSz="342900">
              <a:lnSpc>
                <a:spcPct val="150000"/>
              </a:lnSpc>
              <a:spcBef>
                <a:spcPct val="20000"/>
              </a:spcBef>
              <a:buBlip>
                <a:blip r:embed="rId5"/>
              </a:buBlip>
            </a:pPr>
            <a:r>
              <a:rPr lang="fr-FR" sz="2400" dirty="0">
                <a:latin typeface="Amazon Ember" panose="020B0603020204020204" pitchFamily="34" charset="0"/>
                <a:ea typeface="Amazon Ember" panose="020B0603020204020204" pitchFamily="34" charset="0"/>
                <a:cs typeface="Amazon Ember" panose="020B0603020204020204" pitchFamily="34" charset="0"/>
              </a:rPr>
              <a:t>Visualisez les graphiques de vos coûts : les 13 derniers mois</a:t>
            </a:r>
            <a:r>
              <a:rPr lang="en-US" sz="2400" dirty="0">
                <a:latin typeface="Amazon Ember" panose="020B0603020204020204" pitchFamily="34" charset="0"/>
                <a:ea typeface="Amazon Ember" panose="020B0603020204020204" pitchFamily="34" charset="0"/>
                <a:cs typeface="Amazon Ember" panose="020B0603020204020204" pitchFamily="34" charset="0"/>
              </a:rPr>
              <a:t> </a:t>
            </a:r>
          </a:p>
          <a:p>
            <a:pPr marL="257175" indent="-257175" defTabSz="342900">
              <a:lnSpc>
                <a:spcPct val="150000"/>
              </a:lnSpc>
              <a:spcBef>
                <a:spcPct val="20000"/>
              </a:spcBef>
              <a:buBlip>
                <a:blip r:embed="rId5"/>
              </a:buBlip>
            </a:pPr>
            <a:r>
              <a:rPr lang="fr-FR" sz="2400" dirty="0">
                <a:latin typeface="Amazon Ember" panose="020B0603020204020204" pitchFamily="34" charset="0"/>
                <a:ea typeface="Amazon Ember" panose="020B0603020204020204" pitchFamily="34" charset="0"/>
                <a:cs typeface="Amazon Ember" panose="020B0603020204020204" pitchFamily="34" charset="0"/>
              </a:rPr>
              <a:t>Prévoyez vos coûts probables : les 3 prochains mois</a:t>
            </a:r>
          </a:p>
          <a:p>
            <a:pPr marL="257175" indent="-257175" defTabSz="342900">
              <a:lnSpc>
                <a:spcPct val="150000"/>
              </a:lnSpc>
              <a:spcBef>
                <a:spcPct val="20000"/>
              </a:spcBef>
              <a:buBlip>
                <a:blip r:embed="rId5"/>
              </a:buBlip>
            </a:pPr>
            <a:r>
              <a:rPr lang="fr-FR" sz="2400" dirty="0">
                <a:latin typeface="Amazon Ember" panose="020B0603020204020204" pitchFamily="34" charset="0"/>
                <a:ea typeface="Amazon Ember" panose="020B0603020204020204" pitchFamily="34" charset="0"/>
                <a:cs typeface="Amazon Ember" panose="020B0603020204020204" pitchFamily="34" charset="0"/>
              </a:rPr>
              <a:t>Afficher les données de temps par jour ou par mois</a:t>
            </a:r>
            <a:endParaRPr lang="en-US" sz="28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7" name="Picture 2" descr="https://d0.awsstatic.com/Digital%20Marketing/House/ctabox/ha_ctabox_cost-optimization-02.png">
            <a:extLst>
              <a:ext uri="{FF2B5EF4-FFF2-40B4-BE49-F238E27FC236}">
                <a16:creationId xmlns:a16="http://schemas.microsoft.com/office/drawing/2014/main" id="{34E8857D-05AF-944A-921D-BD7535AB3B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1034" y="3592602"/>
            <a:ext cx="1866900" cy="146685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490FE630-358C-9346-8FFE-1D02C095C7ED}"/>
              </a:ext>
            </a:extLst>
          </p:cNvPr>
          <p:cNvSpPr txBox="1"/>
          <p:nvPr/>
        </p:nvSpPr>
        <p:spPr>
          <a:xfrm>
            <a:off x="170597" y="2316750"/>
            <a:ext cx="2387192" cy="1323439"/>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en-US" sz="2000" kern="0" dirty="0">
                <a:solidFill>
                  <a:srgbClr val="6D6E6D"/>
                </a:solidFill>
                <a:latin typeface="Amazon Ember" panose="020B0603020204020204" pitchFamily="34" charset="0"/>
                <a:ea typeface="Amazon Ember" panose="020B0603020204020204" pitchFamily="34" charset="0"/>
                <a:cs typeface="Amazon Ember" panose="020B0603020204020204" pitchFamily="34" charset="0"/>
              </a:rPr>
              <a:t>Right-Sizing</a:t>
            </a:r>
          </a:p>
          <a:p>
            <a:pPr marL="0" marR="0" lvl="0" indent="0" algn="r" defTabSz="914400" eaLnBrk="1" fontAlgn="auto" latinLnBrk="0" hangingPunct="1">
              <a:lnSpc>
                <a:spcPct val="100000"/>
              </a:lnSpc>
              <a:spcBef>
                <a:spcPts val="0"/>
              </a:spcBef>
              <a:spcAft>
                <a:spcPts val="0"/>
              </a:spcAft>
              <a:buClrTx/>
              <a:buSzTx/>
              <a:buFontTx/>
              <a:buNone/>
              <a:tabLst/>
              <a:defRPr/>
            </a:pPr>
            <a:r>
              <a:rPr lang="en-US" sz="2000" kern="0" dirty="0">
                <a:solidFill>
                  <a:srgbClr val="6D6E6D"/>
                </a:solidFill>
                <a:latin typeface="Amazon Ember" panose="020B0603020204020204" pitchFamily="34" charset="0"/>
                <a:ea typeface="Amazon Ember" panose="020B0603020204020204" pitchFamily="34" charset="0"/>
                <a:cs typeface="Amazon Ember" panose="020B0603020204020204" pitchFamily="34" charset="0"/>
              </a:rPr>
              <a:t>Reserved Instances</a:t>
            </a:r>
          </a:p>
          <a:p>
            <a:pPr marL="0" marR="0" lvl="0" indent="0" algn="r" defTabSz="914400" eaLnBrk="1" fontAlgn="auto" latinLnBrk="0" hangingPunct="1">
              <a:lnSpc>
                <a:spcPct val="100000"/>
              </a:lnSpc>
              <a:spcBef>
                <a:spcPts val="0"/>
              </a:spcBef>
              <a:spcAft>
                <a:spcPts val="0"/>
              </a:spcAft>
              <a:buClrTx/>
              <a:buSzTx/>
              <a:buFontTx/>
              <a:buNone/>
              <a:tabLst/>
              <a:defRPr/>
            </a:pPr>
            <a:r>
              <a:rPr lang="en-US" sz="2000" kern="0" dirty="0">
                <a:solidFill>
                  <a:srgbClr val="6D6E6D"/>
                </a:solidFill>
                <a:latin typeface="Amazon Ember" panose="020B0603020204020204" pitchFamily="34" charset="0"/>
                <a:ea typeface="Amazon Ember" panose="020B0603020204020204" pitchFamily="34" charset="0"/>
                <a:cs typeface="Amazon Ember" panose="020B0603020204020204" pitchFamily="34" charset="0"/>
              </a:rPr>
              <a:t>Increase Elasticity</a:t>
            </a:r>
          </a:p>
          <a:p>
            <a:pPr marL="0" marR="0" lvl="0" indent="0" algn="r" defTabSz="914400" eaLnBrk="1" fontAlgn="auto" latinLnBrk="0" hangingPunct="1">
              <a:lnSpc>
                <a:spcPct val="100000"/>
              </a:lnSpc>
              <a:spcBef>
                <a:spcPts val="0"/>
              </a:spcBef>
              <a:spcAft>
                <a:spcPts val="0"/>
              </a:spcAft>
              <a:buClrTx/>
              <a:buSzTx/>
              <a:buFontTx/>
              <a:buNone/>
              <a:tabLst/>
              <a:defRPr/>
            </a:pPr>
            <a:r>
              <a:rPr lang="en-US" sz="2000" kern="0" dirty="0">
                <a:solidFill>
                  <a:srgbClr val="E97D11"/>
                </a:solidFill>
                <a:latin typeface="Amazon Ember" panose="020B0603020204020204" pitchFamily="34" charset="0"/>
                <a:ea typeface="Amazon Ember" panose="020B0603020204020204" pitchFamily="34" charset="0"/>
                <a:cs typeface="Amazon Ember" panose="020B0603020204020204" pitchFamily="34" charset="0"/>
              </a:rPr>
              <a:t>Monitor &amp; Improve</a:t>
            </a:r>
          </a:p>
        </p:txBody>
      </p:sp>
      <p:cxnSp>
        <p:nvCxnSpPr>
          <p:cNvPr id="29" name="Straight Connector 28">
            <a:extLst>
              <a:ext uri="{FF2B5EF4-FFF2-40B4-BE49-F238E27FC236}">
                <a16:creationId xmlns:a16="http://schemas.microsoft.com/office/drawing/2014/main" id="{469D3AE4-45E6-C34E-AE3B-254E213A106B}"/>
              </a:ext>
            </a:extLst>
          </p:cNvPr>
          <p:cNvCxnSpPr/>
          <p:nvPr/>
        </p:nvCxnSpPr>
        <p:spPr>
          <a:xfrm>
            <a:off x="2556967" y="2133600"/>
            <a:ext cx="0" cy="2133600"/>
          </a:xfrm>
          <a:prstGeom prst="line">
            <a:avLst/>
          </a:prstGeom>
          <a:noFill/>
          <a:ln w="38100" cap="flat" cmpd="sng" algn="ctr">
            <a:solidFill>
              <a:srgbClr val="474746"/>
            </a:solidFill>
            <a:prstDash val="solid"/>
          </a:ln>
          <a:effectLst/>
        </p:spPr>
      </p:cxnSp>
      <p:grpSp>
        <p:nvGrpSpPr>
          <p:cNvPr id="30" name="Group 29">
            <a:extLst>
              <a:ext uri="{FF2B5EF4-FFF2-40B4-BE49-F238E27FC236}">
                <a16:creationId xmlns:a16="http://schemas.microsoft.com/office/drawing/2014/main" id="{C5EB82AC-0B21-C945-8825-F99664DE531B}"/>
              </a:ext>
            </a:extLst>
          </p:cNvPr>
          <p:cNvGrpSpPr/>
          <p:nvPr/>
        </p:nvGrpSpPr>
        <p:grpSpPr>
          <a:xfrm>
            <a:off x="2411661" y="3113056"/>
            <a:ext cx="596638" cy="646331"/>
            <a:chOff x="2997997" y="2209302"/>
            <a:chExt cx="596638" cy="646331"/>
          </a:xfrm>
        </p:grpSpPr>
        <p:sp>
          <p:nvSpPr>
            <p:cNvPr id="31" name="TextBox 30">
              <a:extLst>
                <a:ext uri="{FF2B5EF4-FFF2-40B4-BE49-F238E27FC236}">
                  <a16:creationId xmlns:a16="http://schemas.microsoft.com/office/drawing/2014/main" id="{32247861-E14E-AC47-AD92-EC2CFA5B1002}"/>
                </a:ext>
              </a:extLst>
            </p:cNvPr>
            <p:cNvSpPr txBox="1"/>
            <p:nvPr/>
          </p:nvSpPr>
          <p:spPr>
            <a:xfrm>
              <a:off x="2997997" y="2209302"/>
              <a:ext cx="596638"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474746"/>
                  </a:solidFill>
                  <a:effectLst/>
                  <a:uLnTx/>
                  <a:uFillTx/>
                  <a:sym typeface="Wingdings 3" panose="05040102010807070707" pitchFamily="18" charset="2"/>
                </a:rPr>
                <a:t></a:t>
              </a:r>
              <a:endParaRPr kumimoji="0" lang="en-US" sz="3600" b="0" i="0" u="none" strike="noStrike" kern="0" cap="none" spc="0" normalizeH="0" baseline="0" noProof="0" dirty="0">
                <a:ln>
                  <a:noFill/>
                </a:ln>
                <a:solidFill>
                  <a:srgbClr val="474746"/>
                </a:solidFill>
                <a:effectLst/>
                <a:uLnTx/>
                <a:uFillTx/>
              </a:endParaRPr>
            </a:p>
          </p:txBody>
        </p:sp>
        <p:sp>
          <p:nvSpPr>
            <p:cNvPr id="32" name="TextBox 31">
              <a:extLst>
                <a:ext uri="{FF2B5EF4-FFF2-40B4-BE49-F238E27FC236}">
                  <a16:creationId xmlns:a16="http://schemas.microsoft.com/office/drawing/2014/main" id="{EF265792-75EC-D446-B731-EBDC3AD2092A}"/>
                </a:ext>
              </a:extLst>
            </p:cNvPr>
            <p:cNvSpPr txBox="1"/>
            <p:nvPr/>
          </p:nvSpPr>
          <p:spPr>
            <a:xfrm>
              <a:off x="3016763" y="2268130"/>
              <a:ext cx="50526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E97D11"/>
                  </a:solidFill>
                  <a:effectLst/>
                  <a:uLnTx/>
                  <a:uFillTx/>
                  <a:sym typeface="Wingdings 3" panose="05040102010807070707" pitchFamily="18" charset="2"/>
                </a:rPr>
                <a:t></a:t>
              </a:r>
              <a:endParaRPr kumimoji="0" lang="en-US" sz="2800" b="0" i="0" u="none" strike="noStrike" kern="0" cap="none" spc="0" normalizeH="0" baseline="0" noProof="0" dirty="0">
                <a:ln>
                  <a:noFill/>
                </a:ln>
                <a:solidFill>
                  <a:srgbClr val="E97D11"/>
                </a:solidFill>
                <a:effectLst/>
                <a:uLnTx/>
                <a:uFillTx/>
              </a:endParaRPr>
            </a:p>
          </p:txBody>
        </p:sp>
      </p:grpSp>
      <p:sp>
        <p:nvSpPr>
          <p:cNvPr id="33" name="TextBox 32">
            <a:extLst>
              <a:ext uri="{FF2B5EF4-FFF2-40B4-BE49-F238E27FC236}">
                <a16:creationId xmlns:a16="http://schemas.microsoft.com/office/drawing/2014/main" id="{5A913A79-2A76-E84D-B966-16B1B2B756E7}"/>
              </a:ext>
            </a:extLst>
          </p:cNvPr>
          <p:cNvSpPr txBox="1"/>
          <p:nvPr/>
        </p:nvSpPr>
        <p:spPr>
          <a:xfrm>
            <a:off x="382282" y="1775998"/>
            <a:ext cx="1630575" cy="523220"/>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Driver 4:</a:t>
            </a:r>
          </a:p>
        </p:txBody>
      </p:sp>
    </p:spTree>
    <p:custDataLst>
      <p:tags r:id="rId1"/>
    </p:custDataLst>
    <p:extLst>
      <p:ext uri="{BB962C8B-B14F-4D97-AF65-F5344CB8AC3E}">
        <p14:creationId xmlns:p14="http://schemas.microsoft.com/office/powerpoint/2010/main" val="2921717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45833E-6 -2.59259E-6 L 1.45833E-6 0.04236 " pathEditMode="relative" rAng="0" ptsTypes="AA">
                                      <p:cBhvr>
                                        <p:cTn id="6" dur="1000" fill="hold"/>
                                        <p:tgtEl>
                                          <p:spTgt spid="30"/>
                                        </p:tgtEl>
                                        <p:attrNameLst>
                                          <p:attrName>ppt_x</p:attrName>
                                          <p:attrName>ppt_y</p:attrName>
                                        </p:attrNameLst>
                                      </p:cBhvr>
                                      <p:rCtr x="0" y="21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fr-FR" sz="3400" dirty="0"/>
              <a:t>Processus continu d'optimisation des coûts</a:t>
            </a:r>
            <a:endParaRPr lang="en-US" sz="3400" dirty="0"/>
          </a:p>
        </p:txBody>
      </p:sp>
      <p:graphicFrame>
        <p:nvGraphicFramePr>
          <p:cNvPr id="31" name="Diagram 30"/>
          <p:cNvGraphicFramePr/>
          <p:nvPr/>
        </p:nvGraphicFramePr>
        <p:xfrm>
          <a:off x="1828800" y="1276929"/>
          <a:ext cx="7848600" cy="5232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012519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932909"/>
            <a:ext cx="10617928" cy="826291"/>
          </a:xfrm>
        </p:spPr>
        <p:txBody>
          <a:bodyPr>
            <a:noAutofit/>
          </a:bodyPr>
          <a:lstStyle/>
          <a:p>
            <a:r>
              <a:rPr lang="en-US" sz="4800" dirty="0"/>
              <a:t>Part 1: </a:t>
            </a:r>
            <a:br>
              <a:rPr lang="en-US" sz="4800" dirty="0"/>
            </a:br>
            <a:r>
              <a:rPr lang="en-US" sz="4800" dirty="0" err="1"/>
              <a:t>Présentation</a:t>
            </a:r>
            <a:r>
              <a:rPr lang="en-US" sz="4800" dirty="0"/>
              <a:t> des services de </a:t>
            </a:r>
            <a:r>
              <a:rPr lang="en-US" sz="4800" dirty="0" err="1"/>
              <a:t>calcul</a:t>
            </a:r>
            <a:endParaRPr lang="en-US" sz="4800" dirty="0"/>
          </a:p>
        </p:txBody>
      </p:sp>
    </p:spTree>
    <p:custDataLst>
      <p:tags r:id="rId1"/>
    </p:custDataLst>
    <p:extLst>
      <p:ext uri="{BB962C8B-B14F-4D97-AF65-F5344CB8AC3E}">
        <p14:creationId xmlns:p14="http://schemas.microsoft.com/office/powerpoint/2010/main" val="13909571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932909"/>
            <a:ext cx="11095836" cy="779463"/>
          </a:xfrm>
        </p:spPr>
        <p:txBody>
          <a:bodyPr>
            <a:noAutofit/>
          </a:bodyPr>
          <a:lstStyle/>
          <a:p>
            <a:pPr algn="ctr"/>
            <a:r>
              <a:rPr lang="en-US" sz="5800" dirty="0"/>
              <a:t>Amazon EC2 Demo</a:t>
            </a:r>
          </a:p>
        </p:txBody>
      </p:sp>
    </p:spTree>
    <p:custDataLst>
      <p:tags r:id="rId1"/>
    </p:custDataLst>
    <p:extLst>
      <p:ext uri="{BB962C8B-B14F-4D97-AF65-F5344CB8AC3E}">
        <p14:creationId xmlns:p14="http://schemas.microsoft.com/office/powerpoint/2010/main" val="3881000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932909"/>
            <a:ext cx="10617928" cy="826291"/>
          </a:xfrm>
        </p:spPr>
        <p:txBody>
          <a:bodyPr>
            <a:noAutofit/>
          </a:bodyPr>
          <a:lstStyle/>
          <a:p>
            <a:r>
              <a:rPr lang="en-US" sz="4800" dirty="0"/>
              <a:t>Part 4:</a:t>
            </a:r>
            <a:br>
              <a:rPr lang="en-US" sz="4800" dirty="0"/>
            </a:br>
            <a:r>
              <a:rPr lang="en-US" sz="4800" dirty="0"/>
              <a:t>Introduction à AWS Lambda</a:t>
            </a:r>
          </a:p>
        </p:txBody>
      </p:sp>
    </p:spTree>
    <p:custDataLst>
      <p:tags r:id="rId1"/>
    </p:custDataLst>
    <p:extLst>
      <p:ext uri="{BB962C8B-B14F-4D97-AF65-F5344CB8AC3E}">
        <p14:creationId xmlns:p14="http://schemas.microsoft.com/office/powerpoint/2010/main" val="2947675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Qu'est-ce</a:t>
            </a:r>
            <a:r>
              <a:rPr lang="en-US" dirty="0"/>
              <a:t> </a:t>
            </a:r>
            <a:r>
              <a:rPr lang="en-US" dirty="0" err="1"/>
              <a:t>qu'AWS</a:t>
            </a:r>
            <a:r>
              <a:rPr lang="en-US" dirty="0"/>
              <a:t> Lambda?</a:t>
            </a:r>
          </a:p>
        </p:txBody>
      </p:sp>
      <p:sp>
        <p:nvSpPr>
          <p:cNvPr id="3" name="Content Placeholder 2"/>
          <p:cNvSpPr>
            <a:spLocks noGrp="1"/>
          </p:cNvSpPr>
          <p:nvPr>
            <p:ph idx="1"/>
          </p:nvPr>
        </p:nvSpPr>
        <p:spPr>
          <a:xfrm>
            <a:off x="4769703" y="2043245"/>
            <a:ext cx="6290395" cy="3424867"/>
          </a:xfrm>
        </p:spPr>
        <p:txBody>
          <a:bodyPr>
            <a:noAutofit/>
          </a:bodyPr>
          <a:lstStyle/>
          <a:p>
            <a:pPr marL="457200" lvl="1" indent="-457200">
              <a:lnSpc>
                <a:spcPct val="100000"/>
              </a:lnSpc>
              <a:spcBef>
                <a:spcPts val="1000"/>
              </a:spcBef>
              <a:spcAft>
                <a:spcPts val="800"/>
              </a:spcAft>
            </a:pPr>
            <a:r>
              <a:rPr lang="fr-FR" sz="2800" dirty="0"/>
              <a:t>Calcul sans serveur entièrement géré</a:t>
            </a:r>
          </a:p>
          <a:p>
            <a:pPr marL="457200" lvl="1" indent="-457200">
              <a:lnSpc>
                <a:spcPct val="100000"/>
              </a:lnSpc>
              <a:spcBef>
                <a:spcPts val="1000"/>
              </a:spcBef>
              <a:spcAft>
                <a:spcPts val="800"/>
              </a:spcAft>
            </a:pPr>
            <a:r>
              <a:rPr lang="fr-FR" sz="2800" dirty="0"/>
              <a:t>Exécution événementielle</a:t>
            </a:r>
          </a:p>
          <a:p>
            <a:pPr marL="457200" lvl="1" indent="-457200">
              <a:lnSpc>
                <a:spcPct val="100000"/>
              </a:lnSpc>
              <a:spcBef>
                <a:spcPts val="1000"/>
              </a:spcBef>
              <a:spcAft>
                <a:spcPts val="800"/>
              </a:spcAft>
            </a:pPr>
            <a:r>
              <a:rPr lang="fr-FR" sz="2800" dirty="0"/>
              <a:t>Exécution de la fonction limitée à 15 minutes maximum</a:t>
            </a:r>
          </a:p>
          <a:p>
            <a:pPr marL="457200" lvl="1" indent="-457200">
              <a:lnSpc>
                <a:spcPct val="100000"/>
              </a:lnSpc>
              <a:spcBef>
                <a:spcPts val="1000"/>
              </a:spcBef>
              <a:spcAft>
                <a:spcPts val="800"/>
              </a:spcAft>
            </a:pPr>
            <a:r>
              <a:rPr lang="fr-FR" sz="2800" dirty="0"/>
              <a:t>Prise en charge de plusieurs langages</a:t>
            </a:r>
          </a:p>
        </p:txBody>
      </p:sp>
      <p:pic>
        <p:nvPicPr>
          <p:cNvPr id="5" name="Picture 4">
            <a:extLst>
              <a:ext uri="{FF2B5EF4-FFF2-40B4-BE49-F238E27FC236}">
                <a16:creationId xmlns:a16="http://schemas.microsoft.com/office/drawing/2014/main" id="{85A7638C-E595-9140-8E65-54EC2ABDF9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3178" y="2020028"/>
            <a:ext cx="1672323" cy="2006787"/>
          </a:xfrm>
          <a:prstGeom prst="rect">
            <a:avLst/>
          </a:prstGeom>
        </p:spPr>
      </p:pic>
      <p:sp>
        <p:nvSpPr>
          <p:cNvPr id="6" name="TextBox 5">
            <a:extLst>
              <a:ext uri="{FF2B5EF4-FFF2-40B4-BE49-F238E27FC236}">
                <a16:creationId xmlns:a16="http://schemas.microsoft.com/office/drawing/2014/main" id="{D90DF24C-5AD8-FA40-BB46-4101A4B2F706}"/>
              </a:ext>
            </a:extLst>
          </p:cNvPr>
          <p:cNvSpPr txBox="1"/>
          <p:nvPr/>
        </p:nvSpPr>
        <p:spPr>
          <a:xfrm>
            <a:off x="1816365" y="4054000"/>
            <a:ext cx="1865948" cy="394439"/>
          </a:xfrm>
          <a:prstGeom prst="rect">
            <a:avLst/>
          </a:prstGeom>
          <a:noFill/>
        </p:spPr>
        <p:txBody>
          <a:bodyPr wrap="square" lIns="0" tIns="0" rIns="0" bIns="0" rtlCol="0" anchor="t">
            <a:noAutofit/>
          </a:bodyPr>
          <a:lstStyle/>
          <a:p>
            <a:pPr algn="ctr"/>
            <a:r>
              <a:rPr lang="en-US" sz="3200" b="1" dirty="0"/>
              <a:t>AWS</a:t>
            </a:r>
          </a:p>
          <a:p>
            <a:pPr algn="ctr"/>
            <a:r>
              <a:rPr lang="en-US" sz="3200" b="1" dirty="0"/>
              <a:t>Lambda</a:t>
            </a:r>
          </a:p>
        </p:txBody>
      </p:sp>
    </p:spTree>
    <p:custDataLst>
      <p:tags r:id="rId1"/>
    </p:custDataLst>
    <p:extLst>
      <p:ext uri="{BB962C8B-B14F-4D97-AF65-F5344CB8AC3E}">
        <p14:creationId xmlns:p14="http://schemas.microsoft.com/office/powerpoint/2010/main" val="20630229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Avantages</a:t>
            </a:r>
            <a:r>
              <a:rPr lang="en-US" dirty="0"/>
              <a:t> </a:t>
            </a:r>
            <a:r>
              <a:rPr lang="en-US" dirty="0" err="1"/>
              <a:t>clés</a:t>
            </a:r>
            <a:r>
              <a:rPr lang="en-US" dirty="0"/>
              <a:t> de Lambda</a:t>
            </a:r>
          </a:p>
        </p:txBody>
      </p:sp>
      <p:pic>
        <p:nvPicPr>
          <p:cNvPr id="5" name="Picture 4">
            <a:extLst>
              <a:ext uri="{FF2B5EF4-FFF2-40B4-BE49-F238E27FC236}">
                <a16:creationId xmlns:a16="http://schemas.microsoft.com/office/drawing/2014/main" id="{85A7638C-E595-9140-8E65-54EC2ABDF9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56772" y="6010326"/>
            <a:ext cx="685800" cy="822960"/>
          </a:xfrm>
          <a:prstGeom prst="rect">
            <a:avLst/>
          </a:prstGeom>
        </p:spPr>
      </p:pic>
      <p:pic>
        <p:nvPicPr>
          <p:cNvPr id="11" name="Picture 10">
            <a:extLst>
              <a:ext uri="{FF2B5EF4-FFF2-40B4-BE49-F238E27FC236}">
                <a16:creationId xmlns:a16="http://schemas.microsoft.com/office/drawing/2014/main" id="{39813F1E-D76E-B74A-8724-2D902628261C}"/>
              </a:ext>
            </a:extLst>
          </p:cNvPr>
          <p:cNvPicPr>
            <a:picLocks noChangeAspect="1"/>
          </p:cNvPicPr>
          <p:nvPr/>
        </p:nvPicPr>
        <p:blipFill>
          <a:blip r:embed="rId5"/>
          <a:stretch>
            <a:fillRect/>
          </a:stretch>
        </p:blipFill>
        <p:spPr>
          <a:xfrm>
            <a:off x="1155700" y="2041608"/>
            <a:ext cx="9880600" cy="2082800"/>
          </a:xfrm>
          <a:prstGeom prst="rect">
            <a:avLst/>
          </a:prstGeom>
        </p:spPr>
      </p:pic>
      <p:sp>
        <p:nvSpPr>
          <p:cNvPr id="12" name="TextBox 11">
            <a:extLst>
              <a:ext uri="{FF2B5EF4-FFF2-40B4-BE49-F238E27FC236}">
                <a16:creationId xmlns:a16="http://schemas.microsoft.com/office/drawing/2014/main" id="{03BE4F8F-E47E-974F-A15C-094CCD4CC341}"/>
              </a:ext>
            </a:extLst>
          </p:cNvPr>
          <p:cNvSpPr txBox="1"/>
          <p:nvPr/>
        </p:nvSpPr>
        <p:spPr>
          <a:xfrm>
            <a:off x="1279271" y="4381616"/>
            <a:ext cx="2304192" cy="954107"/>
          </a:xfrm>
          <a:prstGeom prst="rect">
            <a:avLst/>
          </a:prstGeom>
          <a:noFill/>
        </p:spPr>
        <p:txBody>
          <a:bodyPr wrap="square" rtlCol="0">
            <a:spAutoFit/>
          </a:body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Pas de gestion de </a:t>
            </a:r>
            <a:r>
              <a:rPr lang="en-US" sz="2800" dirty="0" err="1">
                <a:latin typeface="Amazon Ember" panose="020B0603020204020204" pitchFamily="34" charset="0"/>
                <a:ea typeface="Amazon Ember" panose="020B0603020204020204" pitchFamily="34" charset="0"/>
                <a:cs typeface="Amazon Ember" panose="020B0603020204020204" pitchFamily="34" charset="0"/>
              </a:rPr>
              <a:t>serveurs</a:t>
            </a:r>
            <a:endParaRPr lang="en-US" sz="2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TextBox 12">
            <a:extLst>
              <a:ext uri="{FF2B5EF4-FFF2-40B4-BE49-F238E27FC236}">
                <a16:creationId xmlns:a16="http://schemas.microsoft.com/office/drawing/2014/main" id="{3A61608D-B64A-DF43-9FE0-D7AB8068CC30}"/>
              </a:ext>
            </a:extLst>
          </p:cNvPr>
          <p:cNvSpPr txBox="1"/>
          <p:nvPr/>
        </p:nvSpPr>
        <p:spPr>
          <a:xfrm>
            <a:off x="5042760" y="4381616"/>
            <a:ext cx="2304192" cy="1384995"/>
          </a:xfrm>
          <a:prstGeom prst="rect">
            <a:avLst/>
          </a:prstGeom>
          <a:noFill/>
        </p:spPr>
        <p:txBody>
          <a:bodyPr wrap="square" rtlCol="0">
            <a:spAutoFit/>
          </a:body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Mise à </a:t>
            </a:r>
            <a:r>
              <a:rPr lang="en-US" sz="2800" dirty="0" err="1">
                <a:latin typeface="Amazon Ember" panose="020B0603020204020204" pitchFamily="34" charset="0"/>
                <a:ea typeface="Amazon Ember" panose="020B0603020204020204" pitchFamily="34" charset="0"/>
                <a:cs typeface="Amazon Ember" panose="020B0603020204020204" pitchFamily="34" charset="0"/>
              </a:rPr>
              <a:t>l'échelle</a:t>
            </a:r>
            <a:r>
              <a:rPr lang="en-US" sz="2800" dirty="0">
                <a:latin typeface="Amazon Ember" panose="020B0603020204020204" pitchFamily="34" charset="0"/>
                <a:ea typeface="Amazon Ember" panose="020B0603020204020204" pitchFamily="34" charset="0"/>
                <a:cs typeface="Amazon Ember" panose="020B0603020204020204" pitchFamily="34" charset="0"/>
              </a:rPr>
              <a:t> continue</a:t>
            </a:r>
          </a:p>
        </p:txBody>
      </p:sp>
      <p:sp>
        <p:nvSpPr>
          <p:cNvPr id="14" name="TextBox 13">
            <a:extLst>
              <a:ext uri="{FF2B5EF4-FFF2-40B4-BE49-F238E27FC236}">
                <a16:creationId xmlns:a16="http://schemas.microsoft.com/office/drawing/2014/main" id="{72BDFD8B-FFEE-0341-B5C2-A43D95F3BC1C}"/>
              </a:ext>
            </a:extLst>
          </p:cNvPr>
          <p:cNvSpPr txBox="1"/>
          <p:nvPr/>
        </p:nvSpPr>
        <p:spPr>
          <a:xfrm>
            <a:off x="8806249" y="4381616"/>
            <a:ext cx="2304192" cy="1384995"/>
          </a:xfrm>
          <a:prstGeom prst="rect">
            <a:avLst/>
          </a:prstGeom>
          <a:noFill/>
        </p:spPr>
        <p:txBody>
          <a:bodyPr wrap="square" rtlCol="0">
            <a:spAutoFit/>
          </a:bodyPr>
          <a:lstStyle/>
          <a:p>
            <a:pPr algn="ctr"/>
            <a:r>
              <a:rPr lang="fr-FR" sz="2800" dirty="0">
                <a:latin typeface="Amazon Ember" panose="020B0603020204020204" pitchFamily="34" charset="0"/>
                <a:ea typeface="Amazon Ember" panose="020B0603020204020204" pitchFamily="34" charset="0"/>
                <a:cs typeface="Amazon Ember" panose="020B0603020204020204" pitchFamily="34" charset="0"/>
              </a:rPr>
              <a:t>Mesure inférieure à la seconde</a:t>
            </a:r>
            <a:endParaRPr lang="en-US" sz="2800" dirty="0">
              <a:latin typeface="Amazon Ember" panose="020B0603020204020204" pitchFamily="34" charset="0"/>
              <a:ea typeface="Amazon Ember" panose="020B0603020204020204" pitchFamily="34" charset="0"/>
              <a:cs typeface="Amazon Ember" panose="020B0603020204020204" pitchFamily="34" charset="0"/>
            </a:endParaRPr>
          </a:p>
        </p:txBody>
      </p:sp>
    </p:spTree>
    <p:custDataLst>
      <p:tags r:id="rId1"/>
    </p:custDataLst>
    <p:extLst>
      <p:ext uri="{BB962C8B-B14F-4D97-AF65-F5344CB8AC3E}">
        <p14:creationId xmlns:p14="http://schemas.microsoft.com/office/powerpoint/2010/main" val="17252478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A436E3-0138-824B-BE5C-185E53DAA1E3}"/>
              </a:ext>
            </a:extLst>
          </p:cNvPr>
          <p:cNvPicPr>
            <a:picLocks noChangeAspect="1"/>
          </p:cNvPicPr>
          <p:nvPr/>
        </p:nvPicPr>
        <p:blipFill>
          <a:blip r:embed="rId4"/>
          <a:stretch>
            <a:fillRect/>
          </a:stretch>
        </p:blipFill>
        <p:spPr>
          <a:xfrm>
            <a:off x="449750" y="1482807"/>
            <a:ext cx="11292500" cy="2916195"/>
          </a:xfrm>
          <a:prstGeom prst="rect">
            <a:avLst/>
          </a:prstGeom>
        </p:spPr>
      </p:pic>
      <p:sp>
        <p:nvSpPr>
          <p:cNvPr id="2" name="Title 1"/>
          <p:cNvSpPr>
            <a:spLocks noGrp="1"/>
          </p:cNvSpPr>
          <p:nvPr>
            <p:ph type="title"/>
          </p:nvPr>
        </p:nvSpPr>
        <p:spPr/>
        <p:txBody>
          <a:bodyPr/>
          <a:lstStyle/>
          <a:p>
            <a:r>
              <a:rPr lang="en-US" dirty="0"/>
              <a:t>Premiers pas avec Lambda</a:t>
            </a:r>
          </a:p>
        </p:txBody>
      </p:sp>
      <p:pic>
        <p:nvPicPr>
          <p:cNvPr id="5" name="Picture 4">
            <a:extLst>
              <a:ext uri="{FF2B5EF4-FFF2-40B4-BE49-F238E27FC236}">
                <a16:creationId xmlns:a16="http://schemas.microsoft.com/office/drawing/2014/main" id="{85A7638C-E595-9140-8E65-54EC2ABDF9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56772" y="6010326"/>
            <a:ext cx="685800" cy="822960"/>
          </a:xfrm>
          <a:prstGeom prst="rect">
            <a:avLst/>
          </a:prstGeom>
        </p:spPr>
      </p:pic>
      <p:sp>
        <p:nvSpPr>
          <p:cNvPr id="12" name="TextBox 11">
            <a:extLst>
              <a:ext uri="{FF2B5EF4-FFF2-40B4-BE49-F238E27FC236}">
                <a16:creationId xmlns:a16="http://schemas.microsoft.com/office/drawing/2014/main" id="{03BE4F8F-E47E-974F-A15C-094CCD4CC341}"/>
              </a:ext>
            </a:extLst>
          </p:cNvPr>
          <p:cNvSpPr txBox="1"/>
          <p:nvPr/>
        </p:nvSpPr>
        <p:spPr>
          <a:xfrm>
            <a:off x="449750" y="4557593"/>
            <a:ext cx="2304192" cy="646331"/>
          </a:xfrm>
          <a:prstGeom prst="rect">
            <a:avLst/>
          </a:prstGeom>
          <a:noFill/>
        </p:spPr>
        <p:txBody>
          <a:bodyPr wrap="square" rtlCol="0">
            <a:spAutoFit/>
          </a:bodyPr>
          <a:lstStyle/>
          <a:p>
            <a:pPr algn="ctr"/>
            <a:r>
              <a:rPr lang="fr-FR" dirty="0">
                <a:latin typeface="Amazon Ember" panose="020B0603020204020204" pitchFamily="34" charset="0"/>
                <a:ea typeface="Amazon Ember" panose="020B0603020204020204" pitchFamily="34" charset="0"/>
                <a:cs typeface="Amazon Ember" panose="020B0603020204020204" pitchFamily="34" charset="0"/>
              </a:rPr>
              <a:t>Chargez votre code sur AWS Lambda</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TextBox 12">
            <a:extLst>
              <a:ext uri="{FF2B5EF4-FFF2-40B4-BE49-F238E27FC236}">
                <a16:creationId xmlns:a16="http://schemas.microsoft.com/office/drawing/2014/main" id="{3A61608D-B64A-DF43-9FE0-D7AB8068CC30}"/>
              </a:ext>
            </a:extLst>
          </p:cNvPr>
          <p:cNvSpPr txBox="1"/>
          <p:nvPr/>
        </p:nvSpPr>
        <p:spPr>
          <a:xfrm>
            <a:off x="3015048" y="4557593"/>
            <a:ext cx="3138618" cy="1477328"/>
          </a:xfrm>
          <a:prstGeom prst="rect">
            <a:avLst/>
          </a:prstGeom>
          <a:noFill/>
        </p:spPr>
        <p:txBody>
          <a:bodyPr wrap="square" rtlCol="0">
            <a:spAutoFit/>
          </a:bodyPr>
          <a:lstStyle/>
          <a:p>
            <a:pPr algn="ctr"/>
            <a:r>
              <a:rPr lang="fr-FR" dirty="0">
                <a:latin typeface="Amazon Ember" panose="020B0603020204020204" pitchFamily="34" charset="0"/>
                <a:ea typeface="Amazon Ember" panose="020B0603020204020204" pitchFamily="34" charset="0"/>
                <a:cs typeface="Amazon Ember" panose="020B0603020204020204" pitchFamily="34" charset="0"/>
              </a:rPr>
              <a:t>Configurez votre code pour qu'il se déclenche à partir d'autres services AWS, </a:t>
            </a:r>
            <a:r>
              <a:rPr lang="fr-FR" dirty="0" err="1">
                <a:latin typeface="Amazon Ember" panose="020B0603020204020204" pitchFamily="34" charset="0"/>
                <a:ea typeface="Amazon Ember" panose="020B0603020204020204" pitchFamily="34" charset="0"/>
                <a:cs typeface="Amazon Ember" panose="020B0603020204020204" pitchFamily="34" charset="0"/>
              </a:rPr>
              <a:t>requette</a:t>
            </a:r>
            <a:r>
              <a:rPr lang="fr-FR" dirty="0">
                <a:latin typeface="Amazon Ember" panose="020B0603020204020204" pitchFamily="34" charset="0"/>
                <a:ea typeface="Amazon Ember" panose="020B0603020204020204" pitchFamily="34" charset="0"/>
                <a:cs typeface="Amazon Ember" panose="020B0603020204020204" pitchFamily="34" charset="0"/>
              </a:rPr>
              <a:t> HTTP ou activité dans l'application</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TextBox 9">
            <a:extLst>
              <a:ext uri="{FF2B5EF4-FFF2-40B4-BE49-F238E27FC236}">
                <a16:creationId xmlns:a16="http://schemas.microsoft.com/office/drawing/2014/main" id="{161C5124-B627-BD4C-AB8B-3E3D76E132B6}"/>
              </a:ext>
            </a:extLst>
          </p:cNvPr>
          <p:cNvSpPr txBox="1"/>
          <p:nvPr/>
        </p:nvSpPr>
        <p:spPr>
          <a:xfrm>
            <a:off x="6153666" y="4557593"/>
            <a:ext cx="2743200" cy="1477328"/>
          </a:xfrm>
          <a:prstGeom prst="rect">
            <a:avLst/>
          </a:prstGeom>
          <a:noFill/>
        </p:spPr>
        <p:txBody>
          <a:bodyPr wrap="square" rtlCol="0">
            <a:spAutoFit/>
          </a:bodyPr>
          <a:lstStyle/>
          <a:p>
            <a:pPr algn="ctr"/>
            <a:r>
              <a:rPr lang="fr-FR" dirty="0">
                <a:latin typeface="Amazon Ember" panose="020B0603020204020204" pitchFamily="34" charset="0"/>
                <a:ea typeface="Amazon Ember" panose="020B0603020204020204" pitchFamily="34" charset="0"/>
                <a:cs typeface="Amazon Ember" panose="020B0603020204020204" pitchFamily="34" charset="0"/>
              </a:rPr>
              <a:t>Lambda exécute votre code uniquement lorsqu'il est déclenché en utilisant uniquement les ressources de calcul nécessaires</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TextBox 14">
            <a:extLst>
              <a:ext uri="{FF2B5EF4-FFF2-40B4-BE49-F238E27FC236}">
                <a16:creationId xmlns:a16="http://schemas.microsoft.com/office/drawing/2014/main" id="{F28B7E13-0AC8-534E-B984-6A5BE2851350}"/>
              </a:ext>
            </a:extLst>
          </p:cNvPr>
          <p:cNvSpPr txBox="1"/>
          <p:nvPr/>
        </p:nvSpPr>
        <p:spPr>
          <a:xfrm>
            <a:off x="9292284" y="4557593"/>
            <a:ext cx="2743200" cy="923330"/>
          </a:xfrm>
          <a:prstGeom prst="rect">
            <a:avLst/>
          </a:prstGeom>
          <a:noFill/>
        </p:spPr>
        <p:txBody>
          <a:bodyPr wrap="square" rtlCol="0">
            <a:spAutoFit/>
          </a:bodyPr>
          <a:lstStyle/>
          <a:p>
            <a:pPr algn="ctr"/>
            <a:r>
              <a:rPr lang="fr-FR" dirty="0">
                <a:latin typeface="Amazon Ember" panose="020B0603020204020204" pitchFamily="34" charset="0"/>
                <a:ea typeface="Amazon Ember" panose="020B0603020204020204" pitchFamily="34" charset="0"/>
                <a:cs typeface="Amazon Ember" panose="020B0603020204020204" pitchFamily="34" charset="0"/>
              </a:rPr>
              <a:t>Payez uniquement pour le temps de calcul que vous utilisez</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custDataLst>
      <p:tags r:id="rId1"/>
    </p:custDataLst>
    <p:extLst>
      <p:ext uri="{BB962C8B-B14F-4D97-AF65-F5344CB8AC3E}">
        <p14:creationId xmlns:p14="http://schemas.microsoft.com/office/powerpoint/2010/main" val="20168826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 </a:t>
            </a:r>
            <a:r>
              <a:rPr lang="en-US" dirty="0" err="1"/>
              <a:t>cas</a:t>
            </a:r>
            <a:r>
              <a:rPr lang="en-US" dirty="0"/>
              <a:t> </a:t>
            </a:r>
            <a:r>
              <a:rPr lang="en-US" dirty="0" err="1"/>
              <a:t>d'utilisation</a:t>
            </a:r>
            <a:endParaRPr lang="en-US" dirty="0"/>
          </a:p>
        </p:txBody>
      </p:sp>
      <p:sp>
        <p:nvSpPr>
          <p:cNvPr id="3" name="Content Placeholder 2"/>
          <p:cNvSpPr>
            <a:spLocks noGrp="1"/>
          </p:cNvSpPr>
          <p:nvPr>
            <p:ph idx="1"/>
          </p:nvPr>
        </p:nvSpPr>
        <p:spPr>
          <a:xfrm>
            <a:off x="238539" y="1440305"/>
            <a:ext cx="11340548" cy="4913308"/>
          </a:xfrm>
        </p:spPr>
        <p:txBody>
          <a:bodyPr>
            <a:normAutofit lnSpcReduction="10000"/>
          </a:bodyPr>
          <a:lstStyle/>
          <a:p>
            <a:pPr marL="457200" indent="-457200">
              <a:lnSpc>
                <a:spcPct val="110000"/>
              </a:lnSpc>
              <a:spcBef>
                <a:spcPts val="1200"/>
              </a:spcBef>
            </a:pPr>
            <a:r>
              <a:rPr lang="fr-FR" dirty="0"/>
              <a:t>Exécuter du code en réponse à un événement</a:t>
            </a:r>
            <a:r>
              <a:rPr lang="en-US" dirty="0"/>
              <a:t>.</a:t>
            </a:r>
          </a:p>
          <a:p>
            <a:pPr marL="457200" indent="-457200">
              <a:lnSpc>
                <a:spcPct val="110000"/>
              </a:lnSpc>
              <a:spcBef>
                <a:spcPts val="1200"/>
              </a:spcBef>
            </a:pPr>
            <a:r>
              <a:rPr lang="en-US" dirty="0"/>
              <a:t>Par </a:t>
            </a:r>
            <a:r>
              <a:rPr lang="en-US" dirty="0" err="1"/>
              <a:t>exemple</a:t>
            </a:r>
            <a:r>
              <a:rPr lang="en-US" dirty="0"/>
              <a:t>:</a:t>
            </a:r>
          </a:p>
          <a:p>
            <a:pPr marL="914400" lvl="1" indent="-457200">
              <a:lnSpc>
                <a:spcPct val="110000"/>
              </a:lnSpc>
              <a:spcBef>
                <a:spcPts val="1200"/>
              </a:spcBef>
            </a:pPr>
            <a:r>
              <a:rPr lang="fr-FR" dirty="0"/>
              <a:t>Modifications apportées à un stockage S3 </a:t>
            </a:r>
            <a:r>
              <a:rPr lang="fr-FR" dirty="0" err="1"/>
              <a:t>Bucket</a:t>
            </a:r>
            <a:endParaRPr lang="fr-FR" dirty="0"/>
          </a:p>
          <a:p>
            <a:pPr marL="914400" lvl="1" indent="-457200">
              <a:lnSpc>
                <a:spcPct val="110000"/>
              </a:lnSpc>
              <a:spcBef>
                <a:spcPts val="1200"/>
              </a:spcBef>
            </a:pPr>
            <a:r>
              <a:rPr lang="en-US" dirty="0"/>
              <a:t>Modification </a:t>
            </a:r>
            <a:r>
              <a:rPr lang="en-US" dirty="0" err="1"/>
              <a:t>d’une</a:t>
            </a:r>
            <a:r>
              <a:rPr lang="en-US" dirty="0"/>
              <a:t> table </a:t>
            </a:r>
            <a:r>
              <a:rPr lang="en-US" dirty="0" err="1"/>
              <a:t>d’une</a:t>
            </a:r>
            <a:r>
              <a:rPr lang="en-US" dirty="0"/>
              <a:t> base de </a:t>
            </a:r>
            <a:r>
              <a:rPr lang="en-US" dirty="0" err="1"/>
              <a:t>données</a:t>
            </a:r>
            <a:r>
              <a:rPr lang="en-US" dirty="0"/>
              <a:t> sur Amazon Dynamo DB</a:t>
            </a:r>
          </a:p>
          <a:p>
            <a:pPr marL="914400" lvl="1" indent="-457200">
              <a:lnSpc>
                <a:spcPct val="110000"/>
              </a:lnSpc>
              <a:spcBef>
                <a:spcPts val="1200"/>
              </a:spcBef>
            </a:pPr>
            <a:r>
              <a:rPr lang="en-US" dirty="0" err="1"/>
              <a:t>Reponse</a:t>
            </a:r>
            <a:r>
              <a:rPr lang="en-US" dirty="0"/>
              <a:t> à </a:t>
            </a:r>
            <a:r>
              <a:rPr lang="en-US" dirty="0" err="1"/>
              <a:t>une</a:t>
            </a:r>
            <a:r>
              <a:rPr lang="en-US" dirty="0"/>
              <a:t> </a:t>
            </a:r>
            <a:r>
              <a:rPr lang="en-US" dirty="0" err="1"/>
              <a:t>requette</a:t>
            </a:r>
            <a:r>
              <a:rPr lang="en-US" dirty="0"/>
              <a:t> HTTP</a:t>
            </a:r>
          </a:p>
          <a:p>
            <a:pPr marL="914400" lvl="1" indent="-457200">
              <a:lnSpc>
                <a:spcPct val="110000"/>
              </a:lnSpc>
              <a:spcBef>
                <a:spcPts val="1200"/>
              </a:spcBef>
            </a:pPr>
            <a:r>
              <a:rPr lang="fr-FR" dirty="0"/>
              <a:t>Invoquer du code avec des appels d’API</a:t>
            </a:r>
          </a:p>
          <a:p>
            <a:pPr marL="457200" indent="-457200">
              <a:lnSpc>
                <a:spcPct val="110000"/>
              </a:lnSpc>
              <a:spcBef>
                <a:spcPts val="1200"/>
              </a:spcBef>
            </a:pPr>
            <a:r>
              <a:rPr lang="fr-FR" dirty="0"/>
              <a:t>Créez des applications sans serveur déclenchées par des fonctions Lambda</a:t>
            </a:r>
            <a:r>
              <a:rPr lang="en-US" dirty="0"/>
              <a:t>.</a:t>
            </a:r>
          </a:p>
          <a:p>
            <a:pPr marL="457200" indent="-457200">
              <a:lnSpc>
                <a:spcPct val="110000"/>
              </a:lnSpc>
              <a:spcBef>
                <a:spcPts val="1200"/>
              </a:spcBef>
            </a:pPr>
            <a:r>
              <a:rPr lang="fr-FR" dirty="0"/>
              <a:t>Déployez avec AWS </a:t>
            </a:r>
            <a:r>
              <a:rPr lang="fr-FR" dirty="0" err="1"/>
              <a:t>CodePipeline</a:t>
            </a:r>
            <a:r>
              <a:rPr lang="fr-FR" dirty="0"/>
              <a:t> et AWS </a:t>
            </a:r>
            <a:r>
              <a:rPr lang="fr-FR" dirty="0" err="1"/>
              <a:t>CodeDeploy</a:t>
            </a:r>
            <a:r>
              <a:rPr lang="en-US" dirty="0"/>
              <a:t>.</a:t>
            </a:r>
          </a:p>
        </p:txBody>
      </p:sp>
      <p:pic>
        <p:nvPicPr>
          <p:cNvPr id="5" name="Picture 4">
            <a:extLst>
              <a:ext uri="{FF2B5EF4-FFF2-40B4-BE49-F238E27FC236}">
                <a16:creationId xmlns:a16="http://schemas.microsoft.com/office/drawing/2014/main" id="{19F5C85F-1429-B343-A8A0-E25AC125AE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56772" y="6010326"/>
            <a:ext cx="685800" cy="822960"/>
          </a:xfrm>
          <a:prstGeom prst="rect">
            <a:avLst/>
          </a:prstGeom>
        </p:spPr>
      </p:pic>
    </p:spTree>
    <p:custDataLst>
      <p:tags r:id="rId1"/>
    </p:custDataLst>
    <p:extLst>
      <p:ext uri="{BB962C8B-B14F-4D97-AF65-F5344CB8AC3E}">
        <p14:creationId xmlns:p14="http://schemas.microsoft.com/office/powerpoint/2010/main" val="21885264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Exemple d’utilisation de Lambda</a:t>
            </a:r>
          </a:p>
        </p:txBody>
      </p:sp>
      <p:pic>
        <p:nvPicPr>
          <p:cNvPr id="5" name="Picture 4">
            <a:extLst>
              <a:ext uri="{FF2B5EF4-FFF2-40B4-BE49-F238E27FC236}">
                <a16:creationId xmlns:a16="http://schemas.microsoft.com/office/drawing/2014/main" id="{85A7638C-E595-9140-8E65-54EC2ABDF9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56772" y="6010326"/>
            <a:ext cx="685800" cy="822960"/>
          </a:xfrm>
          <a:prstGeom prst="rect">
            <a:avLst/>
          </a:prstGeom>
        </p:spPr>
      </p:pic>
      <p:sp>
        <p:nvSpPr>
          <p:cNvPr id="11" name="TextBox 10">
            <a:extLst>
              <a:ext uri="{FF2B5EF4-FFF2-40B4-BE49-F238E27FC236}">
                <a16:creationId xmlns:a16="http://schemas.microsoft.com/office/drawing/2014/main" id="{2B1C278D-147F-6A4C-8861-7FEE340E8074}"/>
              </a:ext>
            </a:extLst>
          </p:cNvPr>
          <p:cNvSpPr txBox="1"/>
          <p:nvPr/>
        </p:nvSpPr>
        <p:spPr>
          <a:xfrm>
            <a:off x="238539" y="3493065"/>
            <a:ext cx="2260821" cy="1477328"/>
          </a:xfrm>
          <a:prstGeom prst="rect">
            <a:avLst/>
          </a:prstGeom>
          <a:noFill/>
        </p:spPr>
        <p:txBody>
          <a:bodyPr wrap="square" rtlCol="0">
            <a:spAutoFit/>
          </a:bodyPr>
          <a:lstStyle/>
          <a:p>
            <a:pPr marL="342900" indent="-342900">
              <a:buFont typeface="+mj-lt"/>
              <a:buAutoNum type="arabicPeriod"/>
            </a:pPr>
            <a:r>
              <a:rPr lang="fr-FR" dirty="0">
                <a:latin typeface="Amazon Ember" panose="020B0603020204020204" pitchFamily="34" charset="0"/>
                <a:ea typeface="Amazon Ember" panose="020B0603020204020204" pitchFamily="34" charset="0"/>
                <a:cs typeface="Amazon Ember" panose="020B0603020204020204" pitchFamily="34" charset="0"/>
              </a:rPr>
              <a:t>L'utilisateur capture une image pour son annonce immobilière</a:t>
            </a:r>
            <a:r>
              <a:rPr lang="en-US" dirty="0">
                <a:latin typeface="Amazon Ember" panose="020B0603020204020204" pitchFamily="34" charset="0"/>
                <a:ea typeface="Amazon Ember" panose="020B0603020204020204" pitchFamily="34" charset="0"/>
                <a:cs typeface="Amazon Ember" panose="020B0603020204020204" pitchFamily="34" charset="0"/>
              </a:rPr>
              <a:t>.</a:t>
            </a:r>
          </a:p>
        </p:txBody>
      </p:sp>
      <p:sp>
        <p:nvSpPr>
          <p:cNvPr id="16" name="TextBox 15">
            <a:extLst>
              <a:ext uri="{FF2B5EF4-FFF2-40B4-BE49-F238E27FC236}">
                <a16:creationId xmlns:a16="http://schemas.microsoft.com/office/drawing/2014/main" id="{38521BF3-DBEB-E640-BD10-85CEFD00E706}"/>
              </a:ext>
            </a:extLst>
          </p:cNvPr>
          <p:cNvSpPr txBox="1"/>
          <p:nvPr/>
        </p:nvSpPr>
        <p:spPr>
          <a:xfrm>
            <a:off x="2514599" y="3493065"/>
            <a:ext cx="3083449" cy="923330"/>
          </a:xfrm>
          <a:prstGeom prst="rect">
            <a:avLst/>
          </a:prstGeom>
          <a:noFill/>
        </p:spPr>
        <p:txBody>
          <a:bodyPr wrap="square" rtlCol="0">
            <a:spAutoFit/>
          </a:bodyPr>
          <a:lstStyle/>
          <a:p>
            <a:pPr marL="342900" indent="-342900">
              <a:buFont typeface="+mj-lt"/>
              <a:buAutoNum type="arabicPeriod" startAt="2"/>
            </a:pPr>
            <a:r>
              <a:rPr lang="fr-FR" dirty="0">
                <a:latin typeface="Amazon Ember" panose="020B0603020204020204" pitchFamily="34" charset="0"/>
                <a:ea typeface="Amazon Ember" panose="020B0603020204020204" pitchFamily="34" charset="0"/>
                <a:cs typeface="Amazon Ember" panose="020B0603020204020204" pitchFamily="34" charset="0"/>
              </a:rPr>
              <a:t>L'application mobile télécharge la nouvelle image sur Amazon S3.</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a:extLst>
              <a:ext uri="{FF2B5EF4-FFF2-40B4-BE49-F238E27FC236}">
                <a16:creationId xmlns:a16="http://schemas.microsoft.com/office/drawing/2014/main" id="{B5E00089-FFC3-824A-84B1-B3B1BA51233B}"/>
              </a:ext>
            </a:extLst>
          </p:cNvPr>
          <p:cNvSpPr txBox="1"/>
          <p:nvPr/>
        </p:nvSpPr>
        <p:spPr>
          <a:xfrm>
            <a:off x="5796169" y="3493065"/>
            <a:ext cx="2705270" cy="1200329"/>
          </a:xfrm>
          <a:prstGeom prst="rect">
            <a:avLst/>
          </a:prstGeom>
          <a:noFill/>
        </p:spPr>
        <p:txBody>
          <a:bodyPr wrap="square" rtlCol="0">
            <a:spAutoFit/>
          </a:bodyPr>
          <a:lstStyle/>
          <a:p>
            <a:pPr marL="342900" indent="-342900">
              <a:buFont typeface="+mj-lt"/>
              <a:buAutoNum type="arabicPeriod" startAt="3"/>
            </a:pPr>
            <a:r>
              <a:rPr lang="fr-FR" dirty="0">
                <a:latin typeface="Amazon Ember" panose="020B0603020204020204" pitchFamily="34" charset="0"/>
                <a:ea typeface="Amazon Ember" panose="020B0603020204020204" pitchFamily="34" charset="0"/>
                <a:cs typeface="Amazon Ember" panose="020B0603020204020204" pitchFamily="34" charset="0"/>
              </a:rPr>
              <a:t>Une fonction Lambda est déclenchée et appelle Amazon </a:t>
            </a:r>
            <a:r>
              <a:rPr lang="fr-FR" dirty="0" err="1">
                <a:latin typeface="Amazon Ember" panose="020B0603020204020204" pitchFamily="34" charset="0"/>
                <a:ea typeface="Amazon Ember" panose="020B0603020204020204" pitchFamily="34" charset="0"/>
                <a:cs typeface="Amazon Ember" panose="020B0603020204020204" pitchFamily="34" charset="0"/>
              </a:rPr>
              <a:t>Rekognition</a:t>
            </a:r>
            <a:r>
              <a:rPr lang="en-US" dirty="0">
                <a:latin typeface="Amazon Ember" panose="020B0603020204020204" pitchFamily="34" charset="0"/>
                <a:ea typeface="Amazon Ember" panose="020B0603020204020204" pitchFamily="34" charset="0"/>
                <a:cs typeface="Amazon Ember" panose="020B0603020204020204" pitchFamily="34" charset="0"/>
              </a:rPr>
              <a:t>.</a:t>
            </a:r>
          </a:p>
        </p:txBody>
      </p:sp>
      <p:sp>
        <p:nvSpPr>
          <p:cNvPr id="18" name="TextBox 17">
            <a:extLst>
              <a:ext uri="{FF2B5EF4-FFF2-40B4-BE49-F238E27FC236}">
                <a16:creationId xmlns:a16="http://schemas.microsoft.com/office/drawing/2014/main" id="{97108182-5A38-424B-BF65-94C4FAB58AFC}"/>
              </a:ext>
            </a:extLst>
          </p:cNvPr>
          <p:cNvSpPr txBox="1"/>
          <p:nvPr/>
        </p:nvSpPr>
        <p:spPr>
          <a:xfrm>
            <a:off x="8699560" y="3493065"/>
            <a:ext cx="3100112" cy="1754326"/>
          </a:xfrm>
          <a:prstGeom prst="rect">
            <a:avLst/>
          </a:prstGeom>
          <a:noFill/>
        </p:spPr>
        <p:txBody>
          <a:bodyPr wrap="square" rtlCol="0">
            <a:spAutoFit/>
          </a:bodyPr>
          <a:lstStyle/>
          <a:p>
            <a:pPr marL="342900" indent="-342900">
              <a:buFont typeface="+mj-lt"/>
              <a:buAutoNum type="arabicPeriod" startAt="4"/>
            </a:pPr>
            <a:r>
              <a:rPr lang="fr-FR" dirty="0">
                <a:latin typeface="Amazon Ember" panose="020B0603020204020204" pitchFamily="34" charset="0"/>
                <a:ea typeface="Amazon Ember" panose="020B0603020204020204" pitchFamily="34" charset="0"/>
                <a:cs typeface="Amazon Ember" panose="020B0603020204020204" pitchFamily="34" charset="0"/>
              </a:rPr>
              <a:t>Amazon </a:t>
            </a:r>
            <a:r>
              <a:rPr lang="fr-FR" dirty="0" err="1">
                <a:latin typeface="Amazon Ember" panose="020B0603020204020204" pitchFamily="34" charset="0"/>
                <a:ea typeface="Amazon Ember" panose="020B0603020204020204" pitchFamily="34" charset="0"/>
                <a:cs typeface="Amazon Ember" panose="020B0603020204020204" pitchFamily="34" charset="0"/>
              </a:rPr>
              <a:t>Rekognition</a:t>
            </a:r>
            <a:r>
              <a:rPr lang="fr-FR" dirty="0">
                <a:latin typeface="Amazon Ember" panose="020B0603020204020204" pitchFamily="34" charset="0"/>
                <a:ea typeface="Amazon Ember" panose="020B0603020204020204" pitchFamily="34" charset="0"/>
                <a:cs typeface="Amazon Ember" panose="020B0603020204020204" pitchFamily="34" charset="0"/>
              </a:rPr>
              <a:t> récupère l'image d'Amazon S3 et renvoie des étiquettes pour la propriété et les équipements détectés</a:t>
            </a:r>
            <a:r>
              <a:rPr lang="en-US" dirty="0">
                <a:latin typeface="Amazon Ember" panose="020B0603020204020204" pitchFamily="34" charset="0"/>
                <a:ea typeface="Amazon Ember" panose="020B0603020204020204" pitchFamily="34" charset="0"/>
                <a:cs typeface="Amazon Ember" panose="020B0603020204020204" pitchFamily="34" charset="0"/>
              </a:rPr>
              <a:t>.</a:t>
            </a:r>
          </a:p>
        </p:txBody>
      </p:sp>
      <p:pic>
        <p:nvPicPr>
          <p:cNvPr id="19" name="Picture 18">
            <a:extLst>
              <a:ext uri="{FF2B5EF4-FFF2-40B4-BE49-F238E27FC236}">
                <a16:creationId xmlns:a16="http://schemas.microsoft.com/office/drawing/2014/main" id="{F7CED3AD-6348-0941-AC46-5C8033661D2C}"/>
              </a:ext>
            </a:extLst>
          </p:cNvPr>
          <p:cNvPicPr>
            <a:picLocks noChangeAspect="1"/>
          </p:cNvPicPr>
          <p:nvPr/>
        </p:nvPicPr>
        <p:blipFill>
          <a:blip r:embed="rId5"/>
          <a:stretch>
            <a:fillRect/>
          </a:stretch>
        </p:blipFill>
        <p:spPr>
          <a:xfrm>
            <a:off x="57729" y="2115384"/>
            <a:ext cx="12076542" cy="1237415"/>
          </a:xfrm>
          <a:prstGeom prst="rect">
            <a:avLst/>
          </a:prstGeom>
        </p:spPr>
      </p:pic>
    </p:spTree>
    <p:custDataLst>
      <p:tags r:id="rId1"/>
    </p:custDataLst>
    <p:extLst>
      <p:ext uri="{BB962C8B-B14F-4D97-AF65-F5344CB8AC3E}">
        <p14:creationId xmlns:p14="http://schemas.microsoft.com/office/powerpoint/2010/main" val="18829932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Résumé</a:t>
            </a:r>
          </a:p>
        </p:txBody>
      </p:sp>
      <p:sp>
        <p:nvSpPr>
          <p:cNvPr id="3" name="Content Placeholder 2"/>
          <p:cNvSpPr>
            <a:spLocks noGrp="1"/>
          </p:cNvSpPr>
          <p:nvPr>
            <p:ph idx="1"/>
          </p:nvPr>
        </p:nvSpPr>
        <p:spPr>
          <a:xfrm>
            <a:off x="238538" y="1440305"/>
            <a:ext cx="11340549" cy="4913308"/>
          </a:xfrm>
        </p:spPr>
        <p:txBody>
          <a:bodyPr>
            <a:normAutofit/>
          </a:bodyPr>
          <a:lstStyle/>
          <a:p>
            <a:pPr marL="457200" lvl="1" indent="-457200">
              <a:lnSpc>
                <a:spcPct val="100000"/>
              </a:lnSpc>
              <a:spcBef>
                <a:spcPts val="1000"/>
              </a:spcBef>
              <a:spcAft>
                <a:spcPts val="800"/>
              </a:spcAft>
            </a:pPr>
            <a:r>
              <a:rPr lang="fr-FR" dirty="0"/>
              <a:t>Calcul sans serveur entièrement géré</a:t>
            </a:r>
          </a:p>
          <a:p>
            <a:pPr marL="457200" lvl="1" indent="-457200">
              <a:lnSpc>
                <a:spcPct val="100000"/>
              </a:lnSpc>
              <a:spcBef>
                <a:spcPts val="1000"/>
              </a:spcBef>
              <a:spcAft>
                <a:spcPts val="800"/>
              </a:spcAft>
            </a:pPr>
            <a:r>
              <a:rPr lang="en-US" dirty="0" err="1"/>
              <a:t>Exécution</a:t>
            </a:r>
            <a:r>
              <a:rPr lang="en-US" dirty="0"/>
              <a:t> </a:t>
            </a:r>
            <a:r>
              <a:rPr lang="en-US" dirty="0" err="1"/>
              <a:t>événementielle</a:t>
            </a:r>
            <a:endParaRPr lang="en-US" dirty="0"/>
          </a:p>
          <a:p>
            <a:pPr marL="457200" lvl="1" indent="-457200">
              <a:lnSpc>
                <a:spcPct val="100000"/>
              </a:lnSpc>
              <a:spcBef>
                <a:spcPts val="1000"/>
              </a:spcBef>
              <a:spcAft>
                <a:spcPts val="800"/>
              </a:spcAft>
            </a:pPr>
            <a:r>
              <a:rPr lang="fr-FR" dirty="0"/>
              <a:t>Exécute le code uniquement en cas de besoin et s'adapte automatiquement</a:t>
            </a:r>
            <a:endParaRPr lang="en-US" dirty="0"/>
          </a:p>
          <a:p>
            <a:pPr marL="457200" lvl="1" indent="-457200">
              <a:lnSpc>
                <a:spcPct val="100000"/>
              </a:lnSpc>
              <a:spcBef>
                <a:spcPts val="1000"/>
              </a:spcBef>
              <a:spcAft>
                <a:spcPts val="800"/>
              </a:spcAft>
            </a:pPr>
            <a:r>
              <a:rPr lang="en-US" dirty="0" err="1"/>
              <a:t>Prise</a:t>
            </a:r>
            <a:r>
              <a:rPr lang="en-US" dirty="0"/>
              <a:t> </a:t>
            </a:r>
            <a:r>
              <a:rPr lang="en-US" dirty="0" err="1"/>
              <a:t>en</a:t>
            </a:r>
            <a:r>
              <a:rPr lang="en-US" dirty="0"/>
              <a:t> charge de </a:t>
            </a:r>
            <a:r>
              <a:rPr lang="en-US" dirty="0" err="1"/>
              <a:t>nombreux</a:t>
            </a:r>
            <a:r>
              <a:rPr lang="en-US" dirty="0"/>
              <a:t> </a:t>
            </a:r>
            <a:r>
              <a:rPr lang="en-US" dirty="0" err="1"/>
              <a:t>langages</a:t>
            </a:r>
            <a:r>
              <a:rPr lang="en-US" dirty="0"/>
              <a:t> de </a:t>
            </a:r>
            <a:r>
              <a:rPr lang="en-US" dirty="0" err="1"/>
              <a:t>programmation</a:t>
            </a:r>
            <a:endParaRPr lang="en-US" dirty="0"/>
          </a:p>
        </p:txBody>
      </p:sp>
      <p:pic>
        <p:nvPicPr>
          <p:cNvPr id="5" name="Picture 4">
            <a:extLst>
              <a:ext uri="{FF2B5EF4-FFF2-40B4-BE49-F238E27FC236}">
                <a16:creationId xmlns:a16="http://schemas.microsoft.com/office/drawing/2014/main" id="{B8CBA768-77F6-B14C-BF87-41BC6A86E4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56772" y="6010326"/>
            <a:ext cx="685800" cy="822960"/>
          </a:xfrm>
          <a:prstGeom prst="rect">
            <a:avLst/>
          </a:prstGeom>
        </p:spPr>
      </p:pic>
    </p:spTree>
    <p:custDataLst>
      <p:tags r:id="rId1"/>
    </p:custDataLst>
    <p:extLst>
      <p:ext uri="{BB962C8B-B14F-4D97-AF65-F5344CB8AC3E}">
        <p14:creationId xmlns:p14="http://schemas.microsoft.com/office/powerpoint/2010/main" val="34664284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Lambda Configuration Options</a:t>
            </a:r>
          </a:p>
        </p:txBody>
      </p:sp>
      <p:pic>
        <p:nvPicPr>
          <p:cNvPr id="5" name="Picture 4">
            <a:extLst>
              <a:ext uri="{FF2B5EF4-FFF2-40B4-BE49-F238E27FC236}">
                <a16:creationId xmlns:a16="http://schemas.microsoft.com/office/drawing/2014/main" id="{85A7638C-E595-9140-8E65-54EC2ABDF9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56772" y="6010326"/>
            <a:ext cx="685800" cy="822960"/>
          </a:xfrm>
          <a:prstGeom prst="rect">
            <a:avLst/>
          </a:prstGeom>
        </p:spPr>
      </p:pic>
      <p:sp>
        <p:nvSpPr>
          <p:cNvPr id="9" name="Content Placeholder 2">
            <a:extLst>
              <a:ext uri="{FF2B5EF4-FFF2-40B4-BE49-F238E27FC236}">
                <a16:creationId xmlns:a16="http://schemas.microsoft.com/office/drawing/2014/main" id="{C8C7B269-4FFF-504B-B49B-173F13414FCC}"/>
              </a:ext>
            </a:extLst>
          </p:cNvPr>
          <p:cNvSpPr>
            <a:spLocks noGrp="1"/>
          </p:cNvSpPr>
          <p:nvPr>
            <p:ph idx="1"/>
          </p:nvPr>
        </p:nvSpPr>
        <p:spPr>
          <a:xfrm>
            <a:off x="238539" y="1440305"/>
            <a:ext cx="11340548" cy="4913308"/>
          </a:xfrm>
        </p:spPr>
        <p:txBody>
          <a:bodyPr>
            <a:normAutofit lnSpcReduction="10000"/>
          </a:bodyPr>
          <a:lstStyle/>
          <a:p>
            <a:pPr marL="457200" indent="-457200">
              <a:lnSpc>
                <a:spcPct val="110000"/>
              </a:lnSpc>
              <a:spcBef>
                <a:spcPts val="1200"/>
              </a:spcBef>
            </a:pPr>
            <a:r>
              <a:rPr lang="fr-FR" sz="2700" dirty="0"/>
              <a:t>L'espace disque est limité à 512 mégaoctets</a:t>
            </a:r>
          </a:p>
          <a:p>
            <a:pPr marL="457200" indent="-457200">
              <a:lnSpc>
                <a:spcPct val="110000"/>
              </a:lnSpc>
              <a:spcBef>
                <a:spcPts val="1200"/>
              </a:spcBef>
            </a:pPr>
            <a:r>
              <a:rPr lang="fr-FR" sz="2700" dirty="0"/>
              <a:t>L'allocation de mémoire est disponible de 128 Mo à 3 008 Mo</a:t>
            </a:r>
            <a:endParaRPr lang="en-US" sz="2700" dirty="0"/>
          </a:p>
          <a:p>
            <a:pPr marL="457200" indent="-457200">
              <a:lnSpc>
                <a:spcPct val="110000"/>
              </a:lnSpc>
              <a:spcBef>
                <a:spcPts val="1200"/>
              </a:spcBef>
            </a:pPr>
            <a:r>
              <a:rPr lang="fr-FR" sz="2700" dirty="0"/>
              <a:t>Exécution de la fonction limitée à 15 minutes maximum</a:t>
            </a:r>
            <a:endParaRPr lang="en-US" sz="2700" dirty="0"/>
          </a:p>
          <a:p>
            <a:pPr marL="457200" indent="-457200">
              <a:lnSpc>
                <a:spcPct val="110000"/>
              </a:lnSpc>
              <a:spcBef>
                <a:spcPts val="1200"/>
              </a:spcBef>
            </a:pPr>
            <a:r>
              <a:rPr lang="fr-FR" sz="2700" dirty="0"/>
              <a:t>Contraint par la taille du package de déploiement et le nombre maximal de descripteurs de fichiers</a:t>
            </a:r>
            <a:r>
              <a:rPr lang="en-US" sz="2700" dirty="0"/>
              <a:t>.</a:t>
            </a:r>
          </a:p>
          <a:p>
            <a:pPr marL="457200" indent="-457200">
              <a:lnSpc>
                <a:spcPct val="110000"/>
              </a:lnSpc>
              <a:spcBef>
                <a:spcPts val="1200"/>
              </a:spcBef>
            </a:pPr>
            <a:r>
              <a:rPr lang="fr-FR" sz="2700" dirty="0"/>
              <a:t>La charge utile du corps de la </a:t>
            </a:r>
            <a:r>
              <a:rPr lang="fr-FR" sz="2700" dirty="0" err="1"/>
              <a:t>requette</a:t>
            </a:r>
            <a:r>
              <a:rPr lang="fr-FR" sz="2700" dirty="0"/>
              <a:t> et de la réponse ne peut pas dépasser six mégaoctets</a:t>
            </a:r>
            <a:r>
              <a:rPr lang="en-US" sz="2700" dirty="0"/>
              <a:t>.</a:t>
            </a:r>
          </a:p>
          <a:p>
            <a:pPr marL="457200" indent="-457200">
              <a:lnSpc>
                <a:spcPct val="110000"/>
              </a:lnSpc>
              <a:spcBef>
                <a:spcPts val="1200"/>
              </a:spcBef>
            </a:pPr>
            <a:r>
              <a:rPr lang="fr-FR" sz="2700" dirty="0"/>
              <a:t>Corps de la demande d'événement limité à 256 ko</a:t>
            </a:r>
            <a:r>
              <a:rPr lang="en-US" sz="2700" dirty="0"/>
              <a:t>.</a:t>
            </a:r>
          </a:p>
          <a:p>
            <a:pPr marL="457200" indent="-457200">
              <a:lnSpc>
                <a:spcPct val="110000"/>
              </a:lnSpc>
              <a:spcBef>
                <a:spcPts val="1200"/>
              </a:spcBef>
            </a:pPr>
            <a:r>
              <a:rPr lang="fr-FR" sz="2700" dirty="0"/>
              <a:t>Le nombre d'exécutions simultanées est une limite souple</a:t>
            </a:r>
            <a:r>
              <a:rPr lang="en-US" sz="2700" dirty="0"/>
              <a:t>.</a:t>
            </a:r>
          </a:p>
          <a:p>
            <a:pPr marL="171450" indent="-171450">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27287414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932909"/>
            <a:ext cx="10617928" cy="826291"/>
          </a:xfrm>
        </p:spPr>
        <p:txBody>
          <a:bodyPr>
            <a:noAutofit/>
          </a:bodyPr>
          <a:lstStyle/>
          <a:p>
            <a:r>
              <a:rPr lang="en-US" sz="4800" dirty="0"/>
              <a:t>Part 5:</a:t>
            </a:r>
            <a:br>
              <a:rPr lang="en-US" sz="4800" dirty="0"/>
            </a:br>
            <a:r>
              <a:rPr lang="en-US" sz="4800" dirty="0"/>
              <a:t>Introduction à AWS Elastic Beanstalk</a:t>
            </a:r>
          </a:p>
        </p:txBody>
      </p:sp>
    </p:spTree>
    <p:custDataLst>
      <p:tags r:id="rId1"/>
    </p:custDataLst>
    <p:extLst>
      <p:ext uri="{BB962C8B-B14F-4D97-AF65-F5344CB8AC3E}">
        <p14:creationId xmlns:p14="http://schemas.microsoft.com/office/powerpoint/2010/main" val="2671306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Présentation</a:t>
            </a:r>
            <a:r>
              <a:rPr lang="en-US" dirty="0"/>
              <a:t> des services de </a:t>
            </a:r>
            <a:r>
              <a:rPr lang="en-US" dirty="0" err="1"/>
              <a:t>calcul</a:t>
            </a:r>
            <a:endParaRPr lang="en-US" dirty="0"/>
          </a:p>
        </p:txBody>
      </p:sp>
      <p:sp>
        <p:nvSpPr>
          <p:cNvPr id="3" name="Content Placeholder 2"/>
          <p:cNvSpPr>
            <a:spLocks noGrp="1"/>
          </p:cNvSpPr>
          <p:nvPr>
            <p:ph idx="1"/>
          </p:nvPr>
        </p:nvSpPr>
        <p:spPr>
          <a:xfrm>
            <a:off x="238538" y="1211705"/>
            <a:ext cx="11340549" cy="5417696"/>
          </a:xfrm>
        </p:spPr>
        <p:txBody>
          <a:bodyPr>
            <a:normAutofit fontScale="92500" lnSpcReduction="10000"/>
          </a:bodyPr>
          <a:lstStyle/>
          <a:p>
            <a:pPr marL="468313" indent="-468313"/>
            <a:r>
              <a:rPr lang="en-US" dirty="0"/>
              <a:t>Amazon Elastic Compute Cloud (Amazon EC2):</a:t>
            </a:r>
          </a:p>
          <a:p>
            <a:pPr marL="938213" lvl="1" indent="-481013"/>
            <a:r>
              <a:rPr lang="en-US" dirty="0"/>
              <a:t>Machines </a:t>
            </a:r>
            <a:r>
              <a:rPr lang="en-US" dirty="0" err="1"/>
              <a:t>virtuelles</a:t>
            </a:r>
            <a:r>
              <a:rPr lang="en-US" dirty="0"/>
              <a:t> dans le cloud</a:t>
            </a:r>
          </a:p>
          <a:p>
            <a:pPr marL="523875" indent="-523875"/>
            <a:r>
              <a:rPr lang="en-US" dirty="0"/>
              <a:t>AWS Lambda:</a:t>
            </a:r>
          </a:p>
          <a:p>
            <a:pPr marL="938213" lvl="1" indent="-481013"/>
            <a:r>
              <a:rPr lang="fr-FR" dirty="0"/>
              <a:t>Calcul sans serveur entièrement géré</a:t>
            </a:r>
            <a:endParaRPr lang="en-US" dirty="0"/>
          </a:p>
          <a:p>
            <a:pPr marL="481013" indent="-481013"/>
            <a:r>
              <a:rPr lang="en-US" dirty="0"/>
              <a:t>Automatic Scaling:</a:t>
            </a:r>
          </a:p>
          <a:p>
            <a:pPr marL="938213" lvl="1" indent="-481013"/>
            <a:r>
              <a:rPr lang="en-US" dirty="0" err="1"/>
              <a:t>Scalabilité</a:t>
            </a:r>
            <a:r>
              <a:rPr lang="en-US" dirty="0"/>
              <a:t> des EC2 à la </a:t>
            </a:r>
            <a:r>
              <a:rPr lang="en-US" dirty="0" err="1"/>
              <a:t>demande</a:t>
            </a:r>
            <a:endParaRPr lang="en-US" dirty="0"/>
          </a:p>
          <a:p>
            <a:pPr marL="938213" lvl="1" indent="-481013"/>
            <a:r>
              <a:rPr lang="en-US" dirty="0" err="1"/>
              <a:t>Améliore</a:t>
            </a:r>
            <a:r>
              <a:rPr lang="en-US" dirty="0"/>
              <a:t> la </a:t>
            </a:r>
            <a:r>
              <a:rPr lang="en-US" dirty="0" err="1"/>
              <a:t>disponibilité</a:t>
            </a:r>
            <a:endParaRPr lang="en-US" dirty="0"/>
          </a:p>
          <a:p>
            <a:pPr marL="481013" indent="-481013"/>
            <a:r>
              <a:rPr lang="en-US" dirty="0"/>
              <a:t>Elastic Load Balancer:</a:t>
            </a:r>
          </a:p>
          <a:p>
            <a:pPr marL="938213" lvl="1" indent="-481013"/>
            <a:r>
              <a:rPr lang="en-US" dirty="0" err="1"/>
              <a:t>Distribue</a:t>
            </a:r>
            <a:r>
              <a:rPr lang="en-US" dirty="0"/>
              <a:t> le </a:t>
            </a:r>
            <a:r>
              <a:rPr lang="en-US" dirty="0" err="1"/>
              <a:t>trafic</a:t>
            </a:r>
            <a:r>
              <a:rPr lang="en-US" dirty="0"/>
              <a:t> entrant</a:t>
            </a:r>
          </a:p>
          <a:p>
            <a:pPr marL="938213" lvl="1" indent="-481013"/>
            <a:r>
              <a:rPr lang="fr-FR" dirty="0"/>
              <a:t>Aide à atteindre des niveaux plus élevés de tolérance aux pannes</a:t>
            </a:r>
            <a:endParaRPr lang="en-US" dirty="0"/>
          </a:p>
          <a:p>
            <a:pPr marL="481013" indent="-481013"/>
            <a:r>
              <a:rPr lang="en-US" dirty="0"/>
              <a:t>AWS Elastic Beanstalk:</a:t>
            </a:r>
          </a:p>
          <a:p>
            <a:pPr marL="869950" lvl="1" indent="-412750"/>
            <a:r>
              <a:rPr lang="fr-FR" dirty="0"/>
              <a:t>Déploie, fait évoluer et gère rapidement les applications Web</a:t>
            </a:r>
            <a:endParaRPr lang="en-US" dirty="0"/>
          </a:p>
          <a:p>
            <a:pPr marL="869950" lvl="1" indent="-412750"/>
            <a:r>
              <a:rPr lang="fr-FR" dirty="0"/>
              <a:t>Aucuns frais pour Elastic Beanstalk – ne payez que pour les services AWS sous-jacents utilisés</a:t>
            </a:r>
            <a:endParaRPr lang="en-US" dirty="0"/>
          </a:p>
          <a:p>
            <a:pPr marL="457200" lvl="1" indent="0">
              <a:buNone/>
            </a:pPr>
            <a:endParaRPr lang="en-US" dirty="0"/>
          </a:p>
          <a:p>
            <a:pPr marL="481013" indent="-481013"/>
            <a:endParaRPr lang="en-US" dirty="0"/>
          </a:p>
          <a:p>
            <a:pPr marL="457200" lvl="1" indent="-457200" algn="just">
              <a:lnSpc>
                <a:spcPct val="100000"/>
              </a:lnSpc>
              <a:spcBef>
                <a:spcPts val="1000"/>
              </a:spcBef>
              <a:spcAft>
                <a:spcPts val="800"/>
              </a:spcAft>
            </a:pPr>
            <a:endParaRPr lang="en-US" sz="2700" dirty="0"/>
          </a:p>
        </p:txBody>
      </p:sp>
    </p:spTree>
    <p:custDataLst>
      <p:tags r:id="rId1"/>
    </p:custDataLst>
    <p:extLst>
      <p:ext uri="{BB962C8B-B14F-4D97-AF65-F5344CB8AC3E}">
        <p14:creationId xmlns:p14="http://schemas.microsoft.com/office/powerpoint/2010/main" val="26854110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Qu'est-ce</a:t>
            </a:r>
            <a:r>
              <a:rPr lang="en-US" dirty="0"/>
              <a:t> </a:t>
            </a:r>
            <a:r>
              <a:rPr lang="en-US" dirty="0" err="1"/>
              <a:t>qu'Elastic</a:t>
            </a:r>
            <a:r>
              <a:rPr lang="en-US" dirty="0"/>
              <a:t> Beanstalk?</a:t>
            </a:r>
          </a:p>
        </p:txBody>
      </p:sp>
      <p:sp>
        <p:nvSpPr>
          <p:cNvPr id="3" name="Content Placeholder 2"/>
          <p:cNvSpPr>
            <a:spLocks noGrp="1"/>
          </p:cNvSpPr>
          <p:nvPr>
            <p:ph idx="1"/>
          </p:nvPr>
        </p:nvSpPr>
        <p:spPr>
          <a:xfrm>
            <a:off x="4253023" y="1473200"/>
            <a:ext cx="6807075" cy="5384800"/>
          </a:xfrm>
        </p:spPr>
        <p:txBody>
          <a:bodyPr>
            <a:normAutofit/>
          </a:bodyPr>
          <a:lstStyle/>
          <a:p>
            <a:pPr marL="457200" lvl="1" indent="-457200">
              <a:lnSpc>
                <a:spcPct val="100000"/>
              </a:lnSpc>
              <a:spcBef>
                <a:spcPts val="300"/>
              </a:spcBef>
              <a:spcAft>
                <a:spcPts val="300"/>
              </a:spcAft>
            </a:pPr>
            <a:r>
              <a:rPr lang="fr-FR" dirty="0"/>
              <a:t>Plateforme en tant que service (PaaS</a:t>
            </a:r>
            <a:r>
              <a:rPr lang="en-US" dirty="0"/>
              <a:t>)</a:t>
            </a:r>
          </a:p>
          <a:p>
            <a:pPr marL="457200" lvl="1" indent="-457200">
              <a:lnSpc>
                <a:spcPct val="100000"/>
              </a:lnSpc>
              <a:spcBef>
                <a:spcPts val="300"/>
              </a:spcBef>
              <a:spcAft>
                <a:spcPts val="300"/>
              </a:spcAft>
            </a:pPr>
            <a:r>
              <a:rPr lang="fr-FR" dirty="0"/>
              <a:t>Déploie, fait évoluer et gère rapidement l'application Web</a:t>
            </a:r>
            <a:endParaRPr lang="en-US" dirty="0"/>
          </a:p>
          <a:p>
            <a:pPr marL="457200" lvl="1" indent="-457200">
              <a:lnSpc>
                <a:spcPct val="100000"/>
              </a:lnSpc>
              <a:spcBef>
                <a:spcPts val="300"/>
              </a:spcBef>
              <a:spcAft>
                <a:spcPts val="300"/>
              </a:spcAft>
            </a:pPr>
            <a:r>
              <a:rPr lang="fr-FR" dirty="0"/>
              <a:t>Réduit la complexité de gestion</a:t>
            </a:r>
            <a:endParaRPr lang="en-US" dirty="0"/>
          </a:p>
          <a:p>
            <a:pPr marL="457200" lvl="1" indent="-457200">
              <a:lnSpc>
                <a:spcPct val="100000"/>
              </a:lnSpc>
              <a:spcBef>
                <a:spcPts val="300"/>
              </a:spcBef>
              <a:spcAft>
                <a:spcPts val="300"/>
              </a:spcAft>
            </a:pPr>
            <a:r>
              <a:rPr lang="fr-FR" dirty="0"/>
              <a:t>Garde le contrôle entre vos mains</a:t>
            </a:r>
            <a:r>
              <a:rPr lang="en-US" dirty="0"/>
              <a:t>:</a:t>
            </a:r>
          </a:p>
          <a:p>
            <a:pPr marL="914400" lvl="2" indent="-457200">
              <a:lnSpc>
                <a:spcPct val="100000"/>
              </a:lnSpc>
              <a:spcBef>
                <a:spcPts val="300"/>
              </a:spcBef>
              <a:spcAft>
                <a:spcPts val="300"/>
              </a:spcAft>
            </a:pPr>
            <a:r>
              <a:rPr lang="en-US" sz="2400" dirty="0" err="1"/>
              <a:t>Choisissez</a:t>
            </a:r>
            <a:r>
              <a:rPr lang="en-US" sz="2400" dirty="0"/>
              <a:t> </a:t>
            </a:r>
            <a:r>
              <a:rPr lang="en-US" sz="2400" dirty="0" err="1"/>
              <a:t>votre</a:t>
            </a:r>
            <a:r>
              <a:rPr lang="en-US" sz="2400" dirty="0"/>
              <a:t> type </a:t>
            </a:r>
            <a:r>
              <a:rPr lang="en-US" sz="2400" dirty="0" err="1"/>
              <a:t>d'instance</a:t>
            </a:r>
            <a:endParaRPr lang="en-US" sz="2400" dirty="0"/>
          </a:p>
          <a:p>
            <a:pPr marL="914400" lvl="2" indent="-457200">
              <a:lnSpc>
                <a:spcPct val="100000"/>
              </a:lnSpc>
              <a:spcBef>
                <a:spcPts val="300"/>
              </a:spcBef>
              <a:spcAft>
                <a:spcPts val="300"/>
              </a:spcAft>
            </a:pPr>
            <a:r>
              <a:rPr lang="fr-FR" sz="2400" dirty="0"/>
              <a:t>Choisissez votre base de données</a:t>
            </a:r>
            <a:endParaRPr lang="en-US" sz="2400" dirty="0"/>
          </a:p>
          <a:p>
            <a:pPr marL="914400" lvl="2" indent="-457200">
              <a:lnSpc>
                <a:spcPct val="100000"/>
              </a:lnSpc>
              <a:spcBef>
                <a:spcPts val="300"/>
              </a:spcBef>
              <a:spcAft>
                <a:spcPts val="300"/>
              </a:spcAft>
            </a:pPr>
            <a:r>
              <a:rPr lang="fr-FR" sz="2400" dirty="0"/>
              <a:t>Définir et ajuster la mise à l'échelle automatique</a:t>
            </a:r>
            <a:endParaRPr lang="en-US" sz="2400" dirty="0"/>
          </a:p>
          <a:p>
            <a:pPr marL="914400" lvl="2" indent="-457200">
              <a:lnSpc>
                <a:spcPct val="100000"/>
              </a:lnSpc>
              <a:spcBef>
                <a:spcPts val="300"/>
              </a:spcBef>
              <a:spcAft>
                <a:spcPts val="300"/>
              </a:spcAft>
            </a:pPr>
            <a:r>
              <a:rPr lang="fr-FR" sz="2400" dirty="0"/>
              <a:t>Mettez à jour votre application</a:t>
            </a:r>
            <a:endParaRPr lang="en-US" sz="2400" dirty="0"/>
          </a:p>
          <a:p>
            <a:pPr marL="914400" lvl="2" indent="-457200">
              <a:lnSpc>
                <a:spcPct val="100000"/>
              </a:lnSpc>
              <a:spcBef>
                <a:spcPts val="300"/>
              </a:spcBef>
              <a:spcAft>
                <a:spcPts val="300"/>
              </a:spcAft>
            </a:pPr>
            <a:r>
              <a:rPr lang="fr-FR" sz="2400" dirty="0"/>
              <a:t>Accéder aux fichiers journaux du serveur</a:t>
            </a:r>
            <a:endParaRPr lang="en-US" sz="2400" dirty="0"/>
          </a:p>
          <a:p>
            <a:pPr marL="914400" lvl="2" indent="-457200">
              <a:lnSpc>
                <a:spcPct val="100000"/>
              </a:lnSpc>
              <a:spcBef>
                <a:spcPts val="300"/>
              </a:spcBef>
              <a:spcAft>
                <a:spcPts val="300"/>
              </a:spcAft>
            </a:pPr>
            <a:r>
              <a:rPr lang="fr-FR" sz="2400" dirty="0"/>
              <a:t>Activer HTTPS sur l'équilibrage de charge</a:t>
            </a:r>
            <a:endParaRPr lang="en-US" sz="2800" dirty="0"/>
          </a:p>
        </p:txBody>
      </p:sp>
      <p:sp>
        <p:nvSpPr>
          <p:cNvPr id="6" name="TextBox 5">
            <a:extLst>
              <a:ext uri="{FF2B5EF4-FFF2-40B4-BE49-F238E27FC236}">
                <a16:creationId xmlns:a16="http://schemas.microsoft.com/office/drawing/2014/main" id="{D90DF24C-5AD8-FA40-BB46-4101A4B2F706}"/>
              </a:ext>
            </a:extLst>
          </p:cNvPr>
          <p:cNvSpPr txBox="1"/>
          <p:nvPr/>
        </p:nvSpPr>
        <p:spPr>
          <a:xfrm>
            <a:off x="1467293" y="4202855"/>
            <a:ext cx="2215020" cy="338859"/>
          </a:xfrm>
          <a:prstGeom prst="rect">
            <a:avLst/>
          </a:prstGeom>
          <a:noFill/>
        </p:spPr>
        <p:txBody>
          <a:bodyPr wrap="square" lIns="0" tIns="0" rIns="0" bIns="0" rtlCol="0" anchor="t">
            <a:noAutofit/>
          </a:bodyPr>
          <a:lstStyle/>
          <a:p>
            <a:pPr algn="ctr"/>
            <a:r>
              <a:rPr lang="en-US" sz="3200" b="1" dirty="0"/>
              <a:t>AWS</a:t>
            </a:r>
          </a:p>
          <a:p>
            <a:pPr algn="ctr"/>
            <a:r>
              <a:rPr lang="en-US" sz="3200" b="1" dirty="0"/>
              <a:t>Elastic Beanstalk</a:t>
            </a:r>
          </a:p>
        </p:txBody>
      </p:sp>
      <p:pic>
        <p:nvPicPr>
          <p:cNvPr id="7" name="Picture 6">
            <a:extLst>
              <a:ext uri="{FF2B5EF4-FFF2-40B4-BE49-F238E27FC236}">
                <a16:creationId xmlns:a16="http://schemas.microsoft.com/office/drawing/2014/main" id="{0EDDF72B-E642-D844-B875-D05F4FC162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6999" y="1861855"/>
            <a:ext cx="1435608" cy="2009849"/>
          </a:xfrm>
          <a:prstGeom prst="rect">
            <a:avLst/>
          </a:prstGeom>
        </p:spPr>
      </p:pic>
    </p:spTree>
    <p:custDataLst>
      <p:tags r:id="rId1"/>
    </p:custDataLst>
    <p:extLst>
      <p:ext uri="{BB962C8B-B14F-4D97-AF65-F5344CB8AC3E}">
        <p14:creationId xmlns:p14="http://schemas.microsoft.com/office/powerpoint/2010/main" val="36661680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Qu'est-ce</a:t>
            </a:r>
            <a:r>
              <a:rPr lang="en-US" dirty="0"/>
              <a:t> </a:t>
            </a:r>
            <a:r>
              <a:rPr lang="en-US" dirty="0" err="1"/>
              <a:t>qu'Elastic</a:t>
            </a:r>
            <a:r>
              <a:rPr lang="en-US" dirty="0"/>
              <a:t> Beanstalk?</a:t>
            </a:r>
          </a:p>
        </p:txBody>
      </p:sp>
      <p:sp>
        <p:nvSpPr>
          <p:cNvPr id="3" name="Content Placeholder 2"/>
          <p:cNvSpPr>
            <a:spLocks noGrp="1"/>
          </p:cNvSpPr>
          <p:nvPr>
            <p:ph idx="1"/>
          </p:nvPr>
        </p:nvSpPr>
        <p:spPr>
          <a:xfrm>
            <a:off x="3839657" y="1356829"/>
            <a:ext cx="8372838" cy="5295900"/>
          </a:xfrm>
        </p:spPr>
        <p:txBody>
          <a:bodyPr>
            <a:normAutofit fontScale="92500" lnSpcReduction="10000"/>
          </a:bodyPr>
          <a:lstStyle/>
          <a:p>
            <a:pPr marL="457200" lvl="1" indent="-457200">
              <a:lnSpc>
                <a:spcPct val="100000"/>
              </a:lnSpc>
              <a:spcBef>
                <a:spcPts val="300"/>
              </a:spcBef>
              <a:spcAft>
                <a:spcPts val="300"/>
              </a:spcAft>
            </a:pPr>
            <a:r>
              <a:rPr lang="fr-FR" sz="2800" dirty="0"/>
              <a:t>Prend en charge une large gamme de plates-formes</a:t>
            </a:r>
            <a:r>
              <a:rPr lang="en-US" sz="2800" dirty="0"/>
              <a:t>:</a:t>
            </a:r>
          </a:p>
          <a:p>
            <a:pPr marL="914400" lvl="2" indent="-457200">
              <a:lnSpc>
                <a:spcPct val="100000"/>
              </a:lnSpc>
              <a:spcBef>
                <a:spcPts val="300"/>
              </a:spcBef>
              <a:spcAft>
                <a:spcPts val="300"/>
              </a:spcAft>
            </a:pPr>
            <a:r>
              <a:rPr lang="en-US" sz="2400" dirty="0"/>
              <a:t>Packer Builder</a:t>
            </a:r>
          </a:p>
          <a:p>
            <a:pPr marL="914400" lvl="2" indent="-457200">
              <a:lnSpc>
                <a:spcPct val="100000"/>
              </a:lnSpc>
              <a:spcBef>
                <a:spcPts val="300"/>
              </a:spcBef>
              <a:spcAft>
                <a:spcPts val="300"/>
              </a:spcAft>
            </a:pPr>
            <a:r>
              <a:rPr lang="en-US" sz="2400" dirty="0"/>
              <a:t>Single Container, Multi-container, or Pre-configured Docker</a:t>
            </a:r>
          </a:p>
          <a:p>
            <a:pPr marL="914400" lvl="2" indent="-457200">
              <a:lnSpc>
                <a:spcPct val="100000"/>
              </a:lnSpc>
              <a:spcBef>
                <a:spcPts val="300"/>
              </a:spcBef>
              <a:spcAft>
                <a:spcPts val="300"/>
              </a:spcAft>
            </a:pPr>
            <a:r>
              <a:rPr lang="en-US" sz="2400" dirty="0"/>
              <a:t>Go</a:t>
            </a:r>
          </a:p>
          <a:p>
            <a:pPr marL="914400" lvl="2" indent="-457200">
              <a:lnSpc>
                <a:spcPct val="100000"/>
              </a:lnSpc>
              <a:spcBef>
                <a:spcPts val="300"/>
              </a:spcBef>
              <a:spcAft>
                <a:spcPts val="300"/>
              </a:spcAft>
            </a:pPr>
            <a:r>
              <a:rPr lang="en-US" sz="2400" dirty="0"/>
              <a:t>Java SE</a:t>
            </a:r>
          </a:p>
          <a:p>
            <a:pPr marL="914400" lvl="2" indent="-457200">
              <a:lnSpc>
                <a:spcPct val="100000"/>
              </a:lnSpc>
              <a:spcBef>
                <a:spcPts val="300"/>
              </a:spcBef>
              <a:spcAft>
                <a:spcPts val="300"/>
              </a:spcAft>
            </a:pPr>
            <a:r>
              <a:rPr lang="en-US" sz="2400" dirty="0"/>
              <a:t>Java with Tomcat</a:t>
            </a:r>
          </a:p>
          <a:p>
            <a:pPr marL="914400" lvl="2" indent="-457200">
              <a:lnSpc>
                <a:spcPct val="100000"/>
              </a:lnSpc>
              <a:spcBef>
                <a:spcPts val="300"/>
              </a:spcBef>
              <a:spcAft>
                <a:spcPts val="300"/>
              </a:spcAft>
            </a:pPr>
            <a:r>
              <a:rPr lang="en-US" sz="2400" dirty="0"/>
              <a:t>.NET on Windows Server with IIS</a:t>
            </a:r>
          </a:p>
          <a:p>
            <a:pPr marL="914400" lvl="2" indent="-457200">
              <a:lnSpc>
                <a:spcPct val="100000"/>
              </a:lnSpc>
              <a:spcBef>
                <a:spcPts val="300"/>
              </a:spcBef>
              <a:spcAft>
                <a:spcPts val="300"/>
              </a:spcAft>
            </a:pPr>
            <a:r>
              <a:rPr lang="en-US" sz="2400" dirty="0"/>
              <a:t>Node.js</a:t>
            </a:r>
          </a:p>
          <a:p>
            <a:pPr marL="914400" lvl="2" indent="-457200">
              <a:lnSpc>
                <a:spcPct val="100000"/>
              </a:lnSpc>
              <a:spcBef>
                <a:spcPts val="300"/>
              </a:spcBef>
              <a:spcAft>
                <a:spcPts val="300"/>
              </a:spcAft>
            </a:pPr>
            <a:r>
              <a:rPr lang="en-US" sz="2400" dirty="0"/>
              <a:t>PHP</a:t>
            </a:r>
          </a:p>
          <a:p>
            <a:pPr marL="914400" lvl="2" indent="-457200">
              <a:lnSpc>
                <a:spcPct val="100000"/>
              </a:lnSpc>
              <a:spcBef>
                <a:spcPts val="300"/>
              </a:spcBef>
              <a:spcAft>
                <a:spcPts val="300"/>
              </a:spcAft>
            </a:pPr>
            <a:r>
              <a:rPr lang="en-US" sz="2400" dirty="0"/>
              <a:t>Python</a:t>
            </a:r>
          </a:p>
          <a:p>
            <a:pPr marL="914400" lvl="2" indent="-457200">
              <a:lnSpc>
                <a:spcPct val="100000"/>
              </a:lnSpc>
              <a:spcBef>
                <a:spcPts val="300"/>
              </a:spcBef>
              <a:spcAft>
                <a:spcPts val="300"/>
              </a:spcAft>
            </a:pPr>
            <a:r>
              <a:rPr lang="en-US" sz="2400" dirty="0"/>
              <a:t>Ruby</a:t>
            </a:r>
          </a:p>
          <a:p>
            <a:pPr marL="457200" lvl="1" indent="-457200">
              <a:lnSpc>
                <a:spcPct val="100000"/>
              </a:lnSpc>
              <a:spcBef>
                <a:spcPts val="300"/>
              </a:spcBef>
              <a:spcAft>
                <a:spcPts val="300"/>
              </a:spcAft>
            </a:pPr>
            <a:r>
              <a:rPr lang="fr-FR" sz="2800" dirty="0"/>
              <a:t>Aucun frais pour Elastic Beanstalk ; payer uniquement pour les services sous-jacents utilisés</a:t>
            </a:r>
            <a:r>
              <a:rPr lang="en-US" sz="2800" dirty="0"/>
              <a:t>.</a:t>
            </a:r>
          </a:p>
        </p:txBody>
      </p:sp>
      <p:sp>
        <p:nvSpPr>
          <p:cNvPr id="6" name="TextBox 5">
            <a:extLst>
              <a:ext uri="{FF2B5EF4-FFF2-40B4-BE49-F238E27FC236}">
                <a16:creationId xmlns:a16="http://schemas.microsoft.com/office/drawing/2014/main" id="{D90DF24C-5AD8-FA40-BB46-4101A4B2F706}"/>
              </a:ext>
            </a:extLst>
          </p:cNvPr>
          <p:cNvSpPr txBox="1"/>
          <p:nvPr/>
        </p:nvSpPr>
        <p:spPr>
          <a:xfrm>
            <a:off x="1467293" y="4202855"/>
            <a:ext cx="2215020" cy="338859"/>
          </a:xfrm>
          <a:prstGeom prst="rect">
            <a:avLst/>
          </a:prstGeom>
          <a:noFill/>
        </p:spPr>
        <p:txBody>
          <a:bodyPr wrap="square" lIns="0" tIns="0" rIns="0" bIns="0" rtlCol="0" anchor="t">
            <a:noAutofit/>
          </a:bodyPr>
          <a:lstStyle/>
          <a:p>
            <a:pPr algn="ctr"/>
            <a:r>
              <a:rPr lang="en-US" sz="3200" b="1" dirty="0"/>
              <a:t>AWS</a:t>
            </a:r>
          </a:p>
          <a:p>
            <a:pPr algn="ctr"/>
            <a:r>
              <a:rPr lang="en-US" sz="3200" b="1" dirty="0"/>
              <a:t>Elastic Beanstalk</a:t>
            </a:r>
          </a:p>
        </p:txBody>
      </p:sp>
      <p:pic>
        <p:nvPicPr>
          <p:cNvPr id="7" name="Picture 6">
            <a:extLst>
              <a:ext uri="{FF2B5EF4-FFF2-40B4-BE49-F238E27FC236}">
                <a16:creationId xmlns:a16="http://schemas.microsoft.com/office/drawing/2014/main" id="{0EDDF72B-E642-D844-B875-D05F4FC162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6999" y="1861855"/>
            <a:ext cx="1435608" cy="2009849"/>
          </a:xfrm>
          <a:prstGeom prst="rect">
            <a:avLst/>
          </a:prstGeom>
        </p:spPr>
      </p:pic>
    </p:spTree>
    <p:custDataLst>
      <p:tags r:id="rId1"/>
    </p:custDataLst>
    <p:extLst>
      <p:ext uri="{BB962C8B-B14F-4D97-AF65-F5344CB8AC3E}">
        <p14:creationId xmlns:p14="http://schemas.microsoft.com/office/powerpoint/2010/main" val="26949364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Elastic Beanstalk Components</a:t>
            </a:r>
          </a:p>
        </p:txBody>
      </p:sp>
      <p:pic>
        <p:nvPicPr>
          <p:cNvPr id="7" name="Picture 6">
            <a:extLst>
              <a:ext uri="{FF2B5EF4-FFF2-40B4-BE49-F238E27FC236}">
                <a16:creationId xmlns:a16="http://schemas.microsoft.com/office/drawing/2014/main" id="{0EDDF72B-E642-D844-B875-D05F4FC162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78981" y="5927823"/>
            <a:ext cx="649224" cy="908912"/>
          </a:xfrm>
          <a:prstGeom prst="rect">
            <a:avLst/>
          </a:prstGeom>
        </p:spPr>
      </p:pic>
      <p:pic>
        <p:nvPicPr>
          <p:cNvPr id="5" name="Picture 4">
            <a:extLst>
              <a:ext uri="{FF2B5EF4-FFF2-40B4-BE49-F238E27FC236}">
                <a16:creationId xmlns:a16="http://schemas.microsoft.com/office/drawing/2014/main" id="{9668BAB2-2242-F941-819A-521F05668634}"/>
              </a:ext>
            </a:extLst>
          </p:cNvPr>
          <p:cNvPicPr>
            <a:picLocks noChangeAspect="1"/>
          </p:cNvPicPr>
          <p:nvPr/>
        </p:nvPicPr>
        <p:blipFill>
          <a:blip r:embed="rId5"/>
          <a:stretch>
            <a:fillRect/>
          </a:stretch>
        </p:blipFill>
        <p:spPr>
          <a:xfrm>
            <a:off x="1180365" y="1508640"/>
            <a:ext cx="8597900" cy="4521200"/>
          </a:xfrm>
          <a:prstGeom prst="rect">
            <a:avLst/>
          </a:prstGeom>
        </p:spPr>
      </p:pic>
    </p:spTree>
    <p:custDataLst>
      <p:tags r:id="rId1"/>
    </p:custDataLst>
    <p:extLst>
      <p:ext uri="{BB962C8B-B14F-4D97-AF65-F5344CB8AC3E}">
        <p14:creationId xmlns:p14="http://schemas.microsoft.com/office/powerpoint/2010/main" val="38853002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Avantages</a:t>
            </a:r>
            <a:r>
              <a:rPr lang="en-US" dirty="0"/>
              <a:t> </a:t>
            </a:r>
            <a:r>
              <a:rPr lang="en-US" dirty="0" err="1"/>
              <a:t>clés</a:t>
            </a:r>
            <a:r>
              <a:rPr lang="en-US" dirty="0"/>
              <a:t> </a:t>
            </a:r>
            <a:r>
              <a:rPr lang="en-US" dirty="0" err="1"/>
              <a:t>d'Elastic</a:t>
            </a:r>
            <a:r>
              <a:rPr lang="en-US" dirty="0"/>
              <a:t> Beanstalk</a:t>
            </a:r>
          </a:p>
        </p:txBody>
      </p:sp>
      <p:sp>
        <p:nvSpPr>
          <p:cNvPr id="12" name="TextBox 11">
            <a:extLst>
              <a:ext uri="{FF2B5EF4-FFF2-40B4-BE49-F238E27FC236}">
                <a16:creationId xmlns:a16="http://schemas.microsoft.com/office/drawing/2014/main" id="{03BE4F8F-E47E-974F-A15C-094CCD4CC341}"/>
              </a:ext>
            </a:extLst>
          </p:cNvPr>
          <p:cNvSpPr txBox="1"/>
          <p:nvPr/>
        </p:nvSpPr>
        <p:spPr>
          <a:xfrm>
            <a:off x="595423" y="4083906"/>
            <a:ext cx="2690330" cy="830997"/>
          </a:xfrm>
          <a:prstGeom prst="rect">
            <a:avLst/>
          </a:prstGeom>
          <a:noFill/>
        </p:spPr>
        <p:txBody>
          <a:bodyPr wrap="square" rtlCol="0">
            <a:spAutoFit/>
          </a:bodyPr>
          <a:lstStyle/>
          <a:p>
            <a:pPr algn="ctr"/>
            <a:r>
              <a:rPr lang="fr-FR" sz="2400" dirty="0">
                <a:latin typeface="Amazon Ember" panose="020B0603020204020204" pitchFamily="34" charset="0"/>
                <a:ea typeface="Amazon Ember" panose="020B0603020204020204" pitchFamily="34" charset="0"/>
                <a:cs typeface="Amazon Ember" panose="020B0603020204020204" pitchFamily="34" charset="0"/>
              </a:rPr>
              <a:t>Rapide et simple pour commencer</a:t>
            </a: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TextBox 12">
            <a:extLst>
              <a:ext uri="{FF2B5EF4-FFF2-40B4-BE49-F238E27FC236}">
                <a16:creationId xmlns:a16="http://schemas.microsoft.com/office/drawing/2014/main" id="{3A61608D-B64A-DF43-9FE0-D7AB8068CC30}"/>
              </a:ext>
            </a:extLst>
          </p:cNvPr>
          <p:cNvSpPr txBox="1"/>
          <p:nvPr/>
        </p:nvSpPr>
        <p:spPr>
          <a:xfrm>
            <a:off x="3494098" y="4083906"/>
            <a:ext cx="2304192" cy="1200329"/>
          </a:xfrm>
          <a:prstGeom prst="rect">
            <a:avLst/>
          </a:prstGeom>
          <a:noFill/>
        </p:spPr>
        <p:txBody>
          <a:bodyPr wrap="square" rtlCol="0">
            <a:spAutoFit/>
          </a:bodyPr>
          <a:lstStyle/>
          <a:p>
            <a:pPr algn="ctr"/>
            <a:r>
              <a:rPr lang="en-US" sz="2400" dirty="0" err="1">
                <a:latin typeface="Amazon Ember" panose="020B0603020204020204" pitchFamily="34" charset="0"/>
                <a:ea typeface="Amazon Ember" panose="020B0603020204020204" pitchFamily="34" charset="0"/>
                <a:cs typeface="Amazon Ember" panose="020B0603020204020204" pitchFamily="34" charset="0"/>
              </a:rPr>
              <a:t>Améliore</a:t>
            </a:r>
            <a:r>
              <a:rPr lang="en-US" sz="2400" dirty="0">
                <a:latin typeface="Amazon Ember" panose="020B0603020204020204" pitchFamily="34" charset="0"/>
                <a:ea typeface="Amazon Ember" panose="020B0603020204020204" pitchFamily="34" charset="0"/>
                <a:cs typeface="Amazon Ember" panose="020B0603020204020204" pitchFamily="34" charset="0"/>
              </a:rPr>
              <a:t> la </a:t>
            </a:r>
            <a:r>
              <a:rPr lang="en-US" sz="2400" dirty="0" err="1">
                <a:latin typeface="Amazon Ember" panose="020B0603020204020204" pitchFamily="34" charset="0"/>
                <a:ea typeface="Amazon Ember" panose="020B0603020204020204" pitchFamily="34" charset="0"/>
                <a:cs typeface="Amazon Ember" panose="020B0603020204020204" pitchFamily="34" charset="0"/>
              </a:rPr>
              <a:t>productivité</a:t>
            </a:r>
            <a:r>
              <a:rPr lang="en-US" sz="2400" dirty="0">
                <a:latin typeface="Amazon Ember" panose="020B0603020204020204" pitchFamily="34" charset="0"/>
                <a:ea typeface="Amazon Ember" panose="020B0603020204020204" pitchFamily="34" charset="0"/>
                <a:cs typeface="Amazon Ember" panose="020B0603020204020204" pitchFamily="34" charset="0"/>
              </a:rPr>
              <a:t> des </a:t>
            </a:r>
            <a:r>
              <a:rPr lang="en-US" sz="2400" dirty="0" err="1">
                <a:latin typeface="Amazon Ember" panose="020B0603020204020204" pitchFamily="34" charset="0"/>
                <a:ea typeface="Amazon Ember" panose="020B0603020204020204" pitchFamily="34" charset="0"/>
                <a:cs typeface="Amazon Ember" panose="020B0603020204020204" pitchFamily="34" charset="0"/>
              </a:rPr>
              <a:t>développeurs</a:t>
            </a: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TextBox 13">
            <a:extLst>
              <a:ext uri="{FF2B5EF4-FFF2-40B4-BE49-F238E27FC236}">
                <a16:creationId xmlns:a16="http://schemas.microsoft.com/office/drawing/2014/main" id="{72BDFD8B-FFEE-0341-B5C2-A43D95F3BC1C}"/>
              </a:ext>
            </a:extLst>
          </p:cNvPr>
          <p:cNvSpPr txBox="1"/>
          <p:nvPr/>
        </p:nvSpPr>
        <p:spPr>
          <a:xfrm>
            <a:off x="6014172" y="4083906"/>
            <a:ext cx="2505000" cy="1200329"/>
          </a:xfrm>
          <a:prstGeom prst="rect">
            <a:avLst/>
          </a:prstGeom>
          <a:noFill/>
        </p:spPr>
        <p:txBody>
          <a:bodyPr wrap="squar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Gestion des pics de charge </a:t>
            </a:r>
            <a:r>
              <a:rPr lang="en-US" sz="2400" dirty="0" err="1">
                <a:latin typeface="Amazon Ember" panose="020B0603020204020204" pitchFamily="34" charset="0"/>
                <a:ea typeface="Amazon Ember" panose="020B0603020204020204" pitchFamily="34" charset="0"/>
                <a:cs typeface="Amazon Ember" panose="020B0603020204020204" pitchFamily="34" charset="0"/>
              </a:rPr>
              <a:t>automatiquement</a:t>
            </a: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TextBox 7">
            <a:extLst>
              <a:ext uri="{FF2B5EF4-FFF2-40B4-BE49-F238E27FC236}">
                <a16:creationId xmlns:a16="http://schemas.microsoft.com/office/drawing/2014/main" id="{A3F0F3E0-A9D3-664A-901B-C20AF5D2A111}"/>
              </a:ext>
            </a:extLst>
          </p:cNvPr>
          <p:cNvSpPr txBox="1"/>
          <p:nvPr/>
        </p:nvSpPr>
        <p:spPr>
          <a:xfrm>
            <a:off x="8519172" y="4083906"/>
            <a:ext cx="2834627" cy="830997"/>
          </a:xfrm>
          <a:prstGeom prst="rect">
            <a:avLst/>
          </a:prstGeom>
          <a:noFill/>
        </p:spPr>
        <p:txBody>
          <a:bodyPr wrap="square" rtlCol="0">
            <a:spAutoFit/>
          </a:bodyPr>
          <a:lstStyle/>
          <a:p>
            <a:pPr algn="ctr"/>
            <a:r>
              <a:rPr lang="en-US" sz="2400" dirty="0" err="1">
                <a:latin typeface="Amazon Ember" panose="020B0603020204020204" pitchFamily="34" charset="0"/>
                <a:ea typeface="Amazon Ember" panose="020B0603020204020204" pitchFamily="34" charset="0"/>
                <a:cs typeface="Amazon Ember" panose="020B0603020204020204" pitchFamily="34" charset="0"/>
              </a:rPr>
              <a:t>Contrôle</a:t>
            </a:r>
            <a:r>
              <a:rPr lang="en-US" sz="2400" dirty="0">
                <a:latin typeface="Amazon Ember" panose="020B0603020204020204" pitchFamily="34" charset="0"/>
                <a:ea typeface="Amazon Ember" panose="020B0603020204020204" pitchFamily="34" charset="0"/>
                <a:cs typeface="Amazon Ember" panose="020B0603020204020204" pitchFamily="34" charset="0"/>
              </a:rPr>
              <a:t> </a:t>
            </a:r>
            <a:r>
              <a:rPr lang="en-US" sz="2400" dirty="0" err="1">
                <a:latin typeface="Amazon Ember" panose="020B0603020204020204" pitchFamily="34" charset="0"/>
                <a:ea typeface="Amazon Ember" panose="020B0603020204020204" pitchFamily="34" charset="0"/>
                <a:cs typeface="Amazon Ember" panose="020B0603020204020204" pitchFamily="34" charset="0"/>
              </a:rPr>
              <a:t>complet</a:t>
            </a:r>
            <a:r>
              <a:rPr lang="en-US" sz="2400" dirty="0">
                <a:latin typeface="Amazon Ember" panose="020B0603020204020204" pitchFamily="34" charset="0"/>
                <a:ea typeface="Amazon Ember" panose="020B0603020204020204" pitchFamily="34" charset="0"/>
                <a:cs typeface="Amazon Ember" panose="020B0603020204020204" pitchFamily="34" charset="0"/>
              </a:rPr>
              <a:t> des </a:t>
            </a:r>
            <a:r>
              <a:rPr lang="en-US" sz="2400" dirty="0" err="1">
                <a:latin typeface="Amazon Ember" panose="020B0603020204020204" pitchFamily="34" charset="0"/>
                <a:ea typeface="Amazon Ember" panose="020B0603020204020204" pitchFamily="34" charset="0"/>
                <a:cs typeface="Amazon Ember" panose="020B0603020204020204" pitchFamily="34" charset="0"/>
              </a:rPr>
              <a:t>ressources</a:t>
            </a: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a:extLst>
              <a:ext uri="{FF2B5EF4-FFF2-40B4-BE49-F238E27FC236}">
                <a16:creationId xmlns:a16="http://schemas.microsoft.com/office/drawing/2014/main" id="{6556C07D-6B87-474E-A3C2-62AA528DCFD7}"/>
              </a:ext>
            </a:extLst>
          </p:cNvPr>
          <p:cNvPicPr>
            <a:picLocks noChangeAspect="1"/>
          </p:cNvPicPr>
          <p:nvPr/>
        </p:nvPicPr>
        <p:blipFill>
          <a:blip r:embed="rId4"/>
          <a:stretch>
            <a:fillRect/>
          </a:stretch>
        </p:blipFill>
        <p:spPr>
          <a:xfrm>
            <a:off x="9052858" y="2370620"/>
            <a:ext cx="1767254" cy="1371600"/>
          </a:xfrm>
          <a:prstGeom prst="rect">
            <a:avLst/>
          </a:prstGeom>
        </p:spPr>
      </p:pic>
      <p:pic>
        <p:nvPicPr>
          <p:cNvPr id="7" name="Picture 6">
            <a:extLst>
              <a:ext uri="{FF2B5EF4-FFF2-40B4-BE49-F238E27FC236}">
                <a16:creationId xmlns:a16="http://schemas.microsoft.com/office/drawing/2014/main" id="{820B6646-6A9B-4448-B82E-34E4DC9DC10A}"/>
              </a:ext>
            </a:extLst>
          </p:cNvPr>
          <p:cNvPicPr>
            <a:picLocks noChangeAspect="1"/>
          </p:cNvPicPr>
          <p:nvPr/>
        </p:nvPicPr>
        <p:blipFill>
          <a:blip r:embed="rId5"/>
          <a:stretch>
            <a:fillRect/>
          </a:stretch>
        </p:blipFill>
        <p:spPr>
          <a:xfrm>
            <a:off x="6347733" y="2370620"/>
            <a:ext cx="1637071" cy="1371600"/>
          </a:xfrm>
          <a:prstGeom prst="rect">
            <a:avLst/>
          </a:prstGeom>
        </p:spPr>
      </p:pic>
      <p:pic>
        <p:nvPicPr>
          <p:cNvPr id="10" name="Picture 9">
            <a:extLst>
              <a:ext uri="{FF2B5EF4-FFF2-40B4-BE49-F238E27FC236}">
                <a16:creationId xmlns:a16="http://schemas.microsoft.com/office/drawing/2014/main" id="{AEDF1DD9-54CE-5543-80E9-8CC037367729}"/>
              </a:ext>
            </a:extLst>
          </p:cNvPr>
          <p:cNvPicPr>
            <a:picLocks noChangeAspect="1"/>
          </p:cNvPicPr>
          <p:nvPr/>
        </p:nvPicPr>
        <p:blipFill>
          <a:blip r:embed="rId6"/>
          <a:stretch>
            <a:fillRect/>
          </a:stretch>
        </p:blipFill>
        <p:spPr>
          <a:xfrm>
            <a:off x="3783033" y="2370620"/>
            <a:ext cx="1726322" cy="1371600"/>
          </a:xfrm>
          <a:prstGeom prst="rect">
            <a:avLst/>
          </a:prstGeom>
        </p:spPr>
      </p:pic>
      <p:pic>
        <p:nvPicPr>
          <p:cNvPr id="16" name="Picture 15">
            <a:extLst>
              <a:ext uri="{FF2B5EF4-FFF2-40B4-BE49-F238E27FC236}">
                <a16:creationId xmlns:a16="http://schemas.microsoft.com/office/drawing/2014/main" id="{5CF65933-CB29-4144-9C0D-88A7B48B5290}"/>
              </a:ext>
            </a:extLst>
          </p:cNvPr>
          <p:cNvPicPr>
            <a:picLocks noChangeAspect="1"/>
          </p:cNvPicPr>
          <p:nvPr/>
        </p:nvPicPr>
        <p:blipFill>
          <a:blip r:embed="rId7"/>
          <a:stretch>
            <a:fillRect/>
          </a:stretch>
        </p:blipFill>
        <p:spPr>
          <a:xfrm>
            <a:off x="1164848" y="2370620"/>
            <a:ext cx="1551481" cy="1371600"/>
          </a:xfrm>
          <a:prstGeom prst="rect">
            <a:avLst/>
          </a:prstGeom>
        </p:spPr>
      </p:pic>
      <p:pic>
        <p:nvPicPr>
          <p:cNvPr id="17" name="Picture 16">
            <a:extLst>
              <a:ext uri="{FF2B5EF4-FFF2-40B4-BE49-F238E27FC236}">
                <a16:creationId xmlns:a16="http://schemas.microsoft.com/office/drawing/2014/main" id="{C5CBDF4A-72D0-A746-A0A7-70C3D31EF8F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478981" y="5927823"/>
            <a:ext cx="649224" cy="908912"/>
          </a:xfrm>
          <a:prstGeom prst="rect">
            <a:avLst/>
          </a:prstGeom>
        </p:spPr>
      </p:pic>
    </p:spTree>
    <p:custDataLst>
      <p:tags r:id="rId1"/>
    </p:custDataLst>
    <p:extLst>
      <p:ext uri="{BB962C8B-B14F-4D97-AF65-F5344CB8AC3E}">
        <p14:creationId xmlns:p14="http://schemas.microsoft.com/office/powerpoint/2010/main" val="24864307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Review</a:t>
            </a:r>
          </a:p>
        </p:txBody>
      </p:sp>
      <p:sp>
        <p:nvSpPr>
          <p:cNvPr id="3" name="Content Placeholder 2"/>
          <p:cNvSpPr>
            <a:spLocks noGrp="1"/>
          </p:cNvSpPr>
          <p:nvPr>
            <p:ph idx="1"/>
          </p:nvPr>
        </p:nvSpPr>
        <p:spPr>
          <a:xfrm>
            <a:off x="238539" y="1440305"/>
            <a:ext cx="10346334" cy="4913308"/>
          </a:xfrm>
        </p:spPr>
        <p:txBody>
          <a:bodyPr>
            <a:normAutofit/>
          </a:bodyPr>
          <a:lstStyle/>
          <a:p>
            <a:pPr marL="457200" lvl="1" indent="-457200">
              <a:lnSpc>
                <a:spcPct val="100000"/>
              </a:lnSpc>
              <a:spcBef>
                <a:spcPts val="1000"/>
              </a:spcBef>
              <a:spcAft>
                <a:spcPts val="800"/>
              </a:spcAft>
            </a:pPr>
            <a:r>
              <a:rPr lang="fr-FR" dirty="0"/>
              <a:t>Améliore la productivité des développeurs en simplifiant le processus de déploiement de votre application</a:t>
            </a:r>
            <a:r>
              <a:rPr lang="en-US" dirty="0"/>
              <a:t>.</a:t>
            </a:r>
          </a:p>
          <a:p>
            <a:pPr marL="457200" lvl="1" indent="-457200">
              <a:lnSpc>
                <a:spcPct val="100000"/>
              </a:lnSpc>
              <a:spcBef>
                <a:spcPts val="1000"/>
              </a:spcBef>
              <a:spcAft>
                <a:spcPts val="800"/>
              </a:spcAft>
            </a:pPr>
            <a:r>
              <a:rPr lang="fr-FR" dirty="0"/>
              <a:t>Réduit la complexité de gestion</a:t>
            </a:r>
            <a:r>
              <a:rPr lang="en-US" dirty="0"/>
              <a:t>.</a:t>
            </a:r>
          </a:p>
          <a:p>
            <a:pPr marL="457200" lvl="1" indent="-457200">
              <a:lnSpc>
                <a:spcPct val="100000"/>
              </a:lnSpc>
              <a:spcBef>
                <a:spcPts val="1000"/>
              </a:spcBef>
              <a:spcAft>
                <a:spcPts val="800"/>
              </a:spcAft>
            </a:pPr>
            <a:r>
              <a:rPr lang="fr-FR" dirty="0"/>
              <a:t>Il n'y a aucun frais pour Elastic Beanstalk. Vous ne payez que pour les services que vous utilisez</a:t>
            </a:r>
            <a:r>
              <a:rPr lang="en-US" dirty="0"/>
              <a:t>. </a:t>
            </a:r>
          </a:p>
        </p:txBody>
      </p:sp>
      <p:pic>
        <p:nvPicPr>
          <p:cNvPr id="6" name="Picture 5">
            <a:extLst>
              <a:ext uri="{FF2B5EF4-FFF2-40B4-BE49-F238E27FC236}">
                <a16:creationId xmlns:a16="http://schemas.microsoft.com/office/drawing/2014/main" id="{9D2CB7DD-910E-1242-8FD3-D57C0CFBE9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78981" y="5927823"/>
            <a:ext cx="649224" cy="908912"/>
          </a:xfrm>
          <a:prstGeom prst="rect">
            <a:avLst/>
          </a:prstGeom>
        </p:spPr>
      </p:pic>
    </p:spTree>
    <p:custDataLst>
      <p:tags r:id="rId1"/>
    </p:custDataLst>
    <p:extLst>
      <p:ext uri="{BB962C8B-B14F-4D97-AF65-F5344CB8AC3E}">
        <p14:creationId xmlns:p14="http://schemas.microsoft.com/office/powerpoint/2010/main" val="7495331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sz="3400" dirty="0"/>
              <a:t>Section 2.0.1 Review:                                                      </a:t>
            </a:r>
          </a:p>
        </p:txBody>
      </p:sp>
      <p:sp>
        <p:nvSpPr>
          <p:cNvPr id="62" name="Subtitle 10"/>
          <p:cNvSpPr txBox="1">
            <a:spLocks/>
          </p:cNvSpPr>
          <p:nvPr/>
        </p:nvSpPr>
        <p:spPr>
          <a:xfrm>
            <a:off x="238539" y="1351177"/>
            <a:ext cx="8157572" cy="23687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Tx/>
              <a:buBlip>
                <a:blip r:embed="rId4"/>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4"/>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4"/>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lnSpc>
                <a:spcPct val="150000"/>
              </a:lnSpc>
              <a:buBlip>
                <a:blip r:embed="rId5"/>
              </a:buBlip>
            </a:pPr>
            <a:r>
              <a:rPr lang="fr-FR" sz="2000" dirty="0"/>
              <a:t>Présentation des services de calcul AWS, notamment Amazon EC2, Lambda, Elastic Beanstalk</a:t>
            </a:r>
            <a:r>
              <a:rPr lang="en-US" sz="2000" dirty="0"/>
              <a:t>Discussed Amazon EC2 cost optimization</a:t>
            </a:r>
          </a:p>
        </p:txBody>
      </p:sp>
      <p:grpSp>
        <p:nvGrpSpPr>
          <p:cNvPr id="63" name="Group 62"/>
          <p:cNvGrpSpPr/>
          <p:nvPr/>
        </p:nvGrpSpPr>
        <p:grpSpPr>
          <a:xfrm>
            <a:off x="1924489" y="3657280"/>
            <a:ext cx="3541480" cy="532323"/>
            <a:chOff x="4188879" y="4810544"/>
            <a:chExt cx="3541480" cy="532323"/>
          </a:xfrm>
        </p:grpSpPr>
        <p:sp>
          <p:nvSpPr>
            <p:cNvPr id="64" name="TextBox 63"/>
            <p:cNvSpPr txBox="1"/>
            <p:nvPr/>
          </p:nvSpPr>
          <p:spPr>
            <a:xfrm>
              <a:off x="4721202" y="4892040"/>
              <a:ext cx="3009157" cy="400110"/>
            </a:xfrm>
            <a:prstGeom prst="rect">
              <a:avLst/>
            </a:prstGeom>
            <a:noFill/>
          </p:spPr>
          <p:txBody>
            <a:bodyPr wrap="non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Knowledge Assessment</a:t>
              </a:r>
            </a:p>
          </p:txBody>
        </p:sp>
        <p:pic>
          <p:nvPicPr>
            <p:cNvPr id="65" name="Picture 64"/>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88879" y="4810544"/>
              <a:ext cx="532323" cy="532323"/>
            </a:xfrm>
            <a:prstGeom prst="rect">
              <a:avLst/>
            </a:prstGeom>
          </p:spPr>
        </p:pic>
      </p:grpSp>
    </p:spTree>
    <p:custDataLst>
      <p:tags r:id="rId1"/>
    </p:custDataLst>
    <p:extLst>
      <p:ext uri="{BB962C8B-B14F-4D97-AF65-F5344CB8AC3E}">
        <p14:creationId xmlns:p14="http://schemas.microsoft.com/office/powerpoint/2010/main" val="28026882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2C4B9-29DC-444F-B0C6-CF540AD690CE}"/>
              </a:ext>
            </a:extLst>
          </p:cNvPr>
          <p:cNvSpPr>
            <a:spLocks noGrp="1"/>
          </p:cNvSpPr>
          <p:nvPr>
            <p:ph type="title"/>
          </p:nvPr>
        </p:nvSpPr>
        <p:spPr>
          <a:xfrm>
            <a:off x="662608" y="3780266"/>
            <a:ext cx="11115261" cy="779463"/>
          </a:xfrm>
        </p:spPr>
        <p:txBody>
          <a:bodyPr/>
          <a:lstStyle/>
          <a:p>
            <a:pPr>
              <a:lnSpc>
                <a:spcPct val="100000"/>
              </a:lnSpc>
              <a:spcBef>
                <a:spcPts val="1400"/>
              </a:spcBef>
            </a:pPr>
            <a:r>
              <a:rPr lang="en-US" sz="3400" b="1" dirty="0" err="1"/>
              <a:t>Prochainement</a:t>
            </a:r>
            <a:r>
              <a:rPr lang="en-US" sz="3400" dirty="0"/>
              <a:t>: Module 2, Unit 2 – AWS Core Services</a:t>
            </a:r>
            <a:br>
              <a:rPr lang="en-US" sz="3600" dirty="0"/>
            </a:br>
            <a:r>
              <a:rPr lang="en-US" sz="3600" dirty="0"/>
              <a:t>				</a:t>
            </a:r>
            <a:r>
              <a:rPr lang="en-US" sz="2400" dirty="0"/>
              <a:t>Introduction to Storage</a:t>
            </a:r>
            <a:br>
              <a:rPr lang="en-US" sz="2400" dirty="0"/>
            </a:br>
            <a:endParaRPr lang="en-US" sz="3600" dirty="0"/>
          </a:p>
        </p:txBody>
      </p:sp>
    </p:spTree>
    <p:extLst>
      <p:ext uri="{BB962C8B-B14F-4D97-AF65-F5344CB8AC3E}">
        <p14:creationId xmlns:p14="http://schemas.microsoft.com/office/powerpoint/2010/main" val="41687190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4967115"/>
            <a:ext cx="11294532" cy="1246495"/>
          </a:xfrm>
          <a:prstGeom prst="rect">
            <a:avLst/>
          </a:prstGeom>
          <a:noFill/>
        </p:spPr>
        <p:txBody>
          <a:bodyPr wrap="square" rtlCol="0">
            <a:spAutoFit/>
          </a:bodyPr>
          <a:lstStyle/>
          <a:p>
            <a:pPr algn="just"/>
            <a:r>
              <a:rPr lang="en-US" sz="1500" dirty="0">
                <a:solidFill>
                  <a:schemeClr val="bg1"/>
                </a:solidFill>
                <a:latin typeface="Amazon Ember Light" charset="0"/>
                <a:ea typeface="Amazon Ember Light" charset="0"/>
                <a:cs typeface="Amazon Ember Light" charset="0"/>
              </a:rPr>
              <a:t>© 2018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1500" u="sng" dirty="0">
                <a:solidFill>
                  <a:schemeClr val="bg1"/>
                </a:solidFill>
                <a:latin typeface="Amazon Ember Light" charset="0"/>
                <a:ea typeface="Amazon Ember Light" charset="0"/>
                <a:cs typeface="Amazon Ember Light" charset="0"/>
              </a:rPr>
              <a:t>aws-course-feedback@amazon.com</a:t>
            </a:r>
            <a:r>
              <a:rPr lang="en-US" sz="1500" dirty="0">
                <a:solidFill>
                  <a:schemeClr val="bg1"/>
                </a:solidFill>
                <a:latin typeface="Amazon Ember Light" charset="0"/>
                <a:ea typeface="Amazon Ember Light" charset="0"/>
                <a:cs typeface="Amazon Ember Light" charset="0"/>
              </a:rPr>
              <a:t>. For all other questions, contact us at: </a:t>
            </a:r>
            <a:r>
              <a:rPr lang="en-US" sz="1500" u="sng" dirty="0">
                <a:solidFill>
                  <a:schemeClr val="bg1"/>
                </a:solidFill>
                <a:latin typeface="Amazon Ember Light" charset="0"/>
                <a:ea typeface="Amazon Ember Light" charset="0"/>
                <a:cs typeface="Amazon Ember Light" charset="0"/>
              </a:rPr>
              <a:t>https://aws.amazon.com/contact-us/aws-training/</a:t>
            </a:r>
            <a:r>
              <a:rPr lang="en-US" sz="1500" dirty="0">
                <a:solidFill>
                  <a:schemeClr val="bg1"/>
                </a:solidFill>
                <a:latin typeface="Amazon Ember Light" charset="0"/>
                <a:ea typeface="Amazon Ember Light" charset="0"/>
                <a:cs typeface="Amazon Ember Light" charset="0"/>
              </a:rPr>
              <a:t>. All trademarks are the property of their owners.</a:t>
            </a:r>
          </a:p>
          <a:p>
            <a:pPr algn="just"/>
            <a:endParaRPr lang="en-US" sz="1500" dirty="0"/>
          </a:p>
        </p:txBody>
      </p:sp>
      <p:sp>
        <p:nvSpPr>
          <p:cNvPr id="6" name="Title 1"/>
          <p:cNvSpPr>
            <a:spLocks noGrp="1"/>
          </p:cNvSpPr>
          <p:nvPr>
            <p:ph type="ctrTitle"/>
          </p:nvPr>
        </p:nvSpPr>
        <p:spPr>
          <a:xfrm>
            <a:off x="5933197" y="2810934"/>
            <a:ext cx="6056583" cy="834496"/>
          </a:xfrm>
        </p:spPr>
        <p:txBody>
          <a:bodyPr>
            <a:normAutofit/>
          </a:bodyPr>
          <a:lstStyle/>
          <a:p>
            <a:r>
              <a:rPr lang="en-US" dirty="0"/>
              <a:t>Thanks for participating!</a:t>
            </a:r>
            <a:endParaRPr lang="en-US" dirty="0">
              <a:latin typeface="Amazon Ember Light" charset="0"/>
              <a:ea typeface="Amazon Ember Light" charset="0"/>
              <a:cs typeface="Amazon Ember Light" charset="0"/>
            </a:endParaRPr>
          </a:p>
        </p:txBody>
      </p:sp>
    </p:spTree>
    <p:custDataLst>
      <p:tags r:id="rId1"/>
    </p:custDataLst>
    <p:extLst>
      <p:ext uri="{BB962C8B-B14F-4D97-AF65-F5344CB8AC3E}">
        <p14:creationId xmlns:p14="http://schemas.microsoft.com/office/powerpoint/2010/main" val="282709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Services de </a:t>
            </a:r>
            <a:r>
              <a:rPr lang="en-US" dirty="0" err="1"/>
              <a:t>calcul</a:t>
            </a:r>
            <a:endParaRPr lang="en-US" dirty="0"/>
          </a:p>
        </p:txBody>
      </p:sp>
      <p:sp>
        <p:nvSpPr>
          <p:cNvPr id="3" name="Content Placeholder 2"/>
          <p:cNvSpPr>
            <a:spLocks noGrp="1"/>
          </p:cNvSpPr>
          <p:nvPr>
            <p:ph idx="1"/>
          </p:nvPr>
        </p:nvSpPr>
        <p:spPr>
          <a:xfrm>
            <a:off x="238538" y="1440305"/>
            <a:ext cx="11340549" cy="4913308"/>
          </a:xfrm>
        </p:spPr>
        <p:txBody>
          <a:bodyPr>
            <a:normAutofit/>
          </a:bodyPr>
          <a:lstStyle/>
          <a:p>
            <a:pPr marL="412750" indent="-412750"/>
            <a:r>
              <a:rPr lang="en-US" dirty="0"/>
              <a:t>Amazon </a:t>
            </a:r>
            <a:r>
              <a:rPr lang="en-US" dirty="0" err="1"/>
              <a:t>Lightsail</a:t>
            </a:r>
            <a:r>
              <a:rPr lang="en-US" dirty="0"/>
              <a:t>:</a:t>
            </a:r>
          </a:p>
          <a:p>
            <a:pPr marL="938213" lvl="1" indent="-481013"/>
            <a:r>
              <a:rPr lang="fr-FR" dirty="0"/>
              <a:t>Tout le nécessaire pour démarrer un projet</a:t>
            </a:r>
          </a:p>
          <a:p>
            <a:pPr marL="938213" lvl="1" indent="-481013"/>
            <a:r>
              <a:rPr lang="fr-FR" dirty="0"/>
              <a:t>Gérer des serveurs Web et d'applications simples</a:t>
            </a:r>
            <a:endParaRPr lang="en-US" dirty="0"/>
          </a:p>
          <a:p>
            <a:pPr marL="523875" indent="-523875"/>
            <a:r>
              <a:rPr lang="en-US" dirty="0"/>
              <a:t>Amazon Elastic Container Services (ECS):</a:t>
            </a:r>
          </a:p>
          <a:p>
            <a:pPr marL="981075" lvl="1" indent="-523875"/>
            <a:r>
              <a:rPr lang="fr-FR" dirty="0"/>
              <a:t>Service de gestion de conteneurs hautement évolutif et performant</a:t>
            </a:r>
          </a:p>
          <a:p>
            <a:pPr marL="981075" lvl="1" indent="-523875"/>
            <a:r>
              <a:rPr lang="fr-FR" dirty="0"/>
              <a:t>Élimine le besoin de gérer l'infrastructure de gestion des clusters</a:t>
            </a:r>
            <a:endParaRPr lang="en-US" dirty="0"/>
          </a:p>
          <a:p>
            <a:pPr marL="523875" indent="-523875"/>
            <a:r>
              <a:rPr lang="en-US" dirty="0"/>
              <a:t>AWS </a:t>
            </a:r>
            <a:r>
              <a:rPr lang="en-US" dirty="0" err="1"/>
              <a:t>Fargate</a:t>
            </a:r>
            <a:r>
              <a:rPr lang="en-US" dirty="0"/>
              <a:t>:</a:t>
            </a:r>
          </a:p>
          <a:p>
            <a:pPr marL="938213" lvl="1" indent="-481013"/>
            <a:r>
              <a:rPr lang="fr-FR" dirty="0"/>
              <a:t>Conteneurs sans gestion de serveur ou de cluster</a:t>
            </a:r>
            <a:endParaRPr lang="en-US" dirty="0"/>
          </a:p>
          <a:p>
            <a:pPr marL="481013" indent="-481013"/>
            <a:r>
              <a:rPr lang="en-US" dirty="0"/>
              <a:t>Amazon Elastic Container Service for Kubernetes (EKS):</a:t>
            </a:r>
          </a:p>
          <a:p>
            <a:pPr marL="938213" lvl="1" indent="-481013"/>
            <a:r>
              <a:rPr lang="fr-FR" dirty="0"/>
              <a:t>Exécuter Kubernetes sans gérer les clusters Kubernetes</a:t>
            </a:r>
            <a:endParaRPr lang="en-US" dirty="0"/>
          </a:p>
        </p:txBody>
      </p:sp>
    </p:spTree>
    <p:custDataLst>
      <p:tags r:id="rId1"/>
    </p:custDataLst>
    <p:extLst>
      <p:ext uri="{BB962C8B-B14F-4D97-AF65-F5344CB8AC3E}">
        <p14:creationId xmlns:p14="http://schemas.microsoft.com/office/powerpoint/2010/main" val="2236833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932909"/>
            <a:ext cx="10617928" cy="826291"/>
          </a:xfrm>
        </p:spPr>
        <p:txBody>
          <a:bodyPr>
            <a:noAutofit/>
          </a:bodyPr>
          <a:lstStyle/>
          <a:p>
            <a:r>
              <a:rPr lang="en-US" sz="4800" dirty="0"/>
              <a:t>Part 2: </a:t>
            </a:r>
            <a:br>
              <a:rPr lang="en-US" sz="4800" dirty="0"/>
            </a:br>
            <a:r>
              <a:rPr lang="en-US" sz="4800" dirty="0"/>
              <a:t>Introduction à Amazon EC2</a:t>
            </a:r>
          </a:p>
        </p:txBody>
      </p:sp>
    </p:spTree>
    <p:custDataLst>
      <p:tags r:id="rId1"/>
    </p:custDataLst>
    <p:extLst>
      <p:ext uri="{BB962C8B-B14F-4D97-AF65-F5344CB8AC3E}">
        <p14:creationId xmlns:p14="http://schemas.microsoft.com/office/powerpoint/2010/main" val="2984366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EC2</a:t>
            </a:r>
          </a:p>
        </p:txBody>
      </p:sp>
      <p:sp>
        <p:nvSpPr>
          <p:cNvPr id="31" name="Rounded Rectangle 30"/>
          <p:cNvSpPr/>
          <p:nvPr/>
        </p:nvSpPr>
        <p:spPr>
          <a:xfrm>
            <a:off x="3359472" y="2201068"/>
            <a:ext cx="2395291" cy="3179095"/>
          </a:xfrm>
          <a:prstGeom prst="roundRect">
            <a:avLst>
              <a:gd name="adj" fmla="val 12488"/>
            </a:avLst>
          </a:prstGeom>
          <a:solidFill>
            <a:schemeClr val="bg1">
              <a:lumMod val="85000"/>
            </a:schemeClr>
          </a:solid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2" name="Picture 31"/>
          <p:cNvPicPr>
            <a:picLocks noChangeAspect="1"/>
          </p:cNvPicPr>
          <p:nvPr/>
        </p:nvPicPr>
        <p:blipFill rotWithShape="1">
          <a:blip r:embed="rId4" cstate="screen">
            <a:extLst>
              <a:ext uri="{28A0092B-C50C-407E-A947-70E740481C1C}">
                <a14:useLocalDpi xmlns:a14="http://schemas.microsoft.com/office/drawing/2010/main"/>
              </a:ext>
            </a:extLst>
          </a:blip>
          <a:srcRect l="18750" t="13086" r="18555" b="12890"/>
          <a:stretch/>
        </p:blipFill>
        <p:spPr>
          <a:xfrm>
            <a:off x="1169586" y="2391432"/>
            <a:ext cx="1534629" cy="1851036"/>
          </a:xfrm>
          <a:prstGeom prst="rect">
            <a:avLst/>
          </a:prstGeom>
        </p:spPr>
      </p:pic>
      <p:pic>
        <p:nvPicPr>
          <p:cNvPr id="33" name="Picture 3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20062" y="2075737"/>
            <a:ext cx="2430869" cy="2483353"/>
          </a:xfrm>
          <a:prstGeom prst="rect">
            <a:avLst/>
          </a:prstGeom>
        </p:spPr>
      </p:pic>
      <p:sp>
        <p:nvSpPr>
          <p:cNvPr id="34" name="TextBox 33"/>
          <p:cNvSpPr txBox="1"/>
          <p:nvPr/>
        </p:nvSpPr>
        <p:spPr>
          <a:xfrm>
            <a:off x="3770562" y="4467353"/>
            <a:ext cx="1736245" cy="606472"/>
          </a:xfrm>
          <a:prstGeom prst="rect">
            <a:avLst/>
          </a:prstGeom>
          <a:noFill/>
        </p:spPr>
        <p:txBody>
          <a:bodyPr wrap="square" lIns="0" tIns="0" rIns="0" bIns="0" rtlCol="0" anchor="t">
            <a:noAutofit/>
          </a:bodyPr>
          <a:lstStyle/>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Amazon EC2</a:t>
            </a:r>
          </a:p>
        </p:txBody>
      </p:sp>
      <p:pic>
        <p:nvPicPr>
          <p:cNvPr id="35"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655100" y="1098767"/>
            <a:ext cx="1319247" cy="1319247"/>
          </a:xfrm>
          <a:prstGeom prst="rect">
            <a:avLst/>
          </a:prstGeom>
        </p:spPr>
      </p:pic>
      <p:pic>
        <p:nvPicPr>
          <p:cNvPr id="36" name="Picture 1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670241" y="2747405"/>
            <a:ext cx="1282535" cy="1282535"/>
          </a:xfrm>
          <a:prstGeom prst="rect">
            <a:avLst/>
          </a:prstGeom>
        </p:spPr>
      </p:pic>
      <p:pic>
        <p:nvPicPr>
          <p:cNvPr id="38" name="Picture 2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08603" y="1119747"/>
            <a:ext cx="1319247" cy="1319247"/>
          </a:xfrm>
          <a:prstGeom prst="rect">
            <a:avLst/>
          </a:prstGeom>
        </p:spPr>
      </p:pic>
      <p:sp>
        <p:nvSpPr>
          <p:cNvPr id="39" name="TextBox 21"/>
          <p:cNvSpPr txBox="1"/>
          <p:nvPr/>
        </p:nvSpPr>
        <p:spPr>
          <a:xfrm>
            <a:off x="6574396" y="2282424"/>
            <a:ext cx="988541" cy="465219"/>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Amazon S3</a:t>
            </a:r>
          </a:p>
        </p:txBody>
      </p:sp>
      <p:sp>
        <p:nvSpPr>
          <p:cNvPr id="40" name="TextBox 31"/>
          <p:cNvSpPr txBox="1"/>
          <p:nvPr/>
        </p:nvSpPr>
        <p:spPr>
          <a:xfrm>
            <a:off x="7850916" y="3938334"/>
            <a:ext cx="938724" cy="575359"/>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Amazon Glacier</a:t>
            </a:r>
          </a:p>
        </p:txBody>
      </p:sp>
      <p:sp>
        <p:nvSpPr>
          <p:cNvPr id="41" name="TextBox 32"/>
          <p:cNvSpPr txBox="1"/>
          <p:nvPr/>
        </p:nvSpPr>
        <p:spPr>
          <a:xfrm>
            <a:off x="7837672" y="2266015"/>
            <a:ext cx="965217" cy="646805"/>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Amazon EBS</a:t>
            </a:r>
          </a:p>
        </p:txBody>
      </p:sp>
      <p:pic>
        <p:nvPicPr>
          <p:cNvPr id="42" name="Picture 3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553379" y="4855615"/>
            <a:ext cx="1049096" cy="1049096"/>
          </a:xfrm>
          <a:prstGeom prst="rect">
            <a:avLst/>
          </a:prstGeom>
        </p:spPr>
      </p:pic>
      <p:pic>
        <p:nvPicPr>
          <p:cNvPr id="52" name="Picture 34"/>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785162" y="4847455"/>
            <a:ext cx="1049096" cy="1049096"/>
          </a:xfrm>
          <a:prstGeom prst="rect">
            <a:avLst/>
          </a:prstGeom>
        </p:spPr>
      </p:pic>
      <p:sp>
        <p:nvSpPr>
          <p:cNvPr id="53" name="TextBox 35"/>
          <p:cNvSpPr txBox="1"/>
          <p:nvPr/>
        </p:nvSpPr>
        <p:spPr>
          <a:xfrm>
            <a:off x="6585222" y="5811959"/>
            <a:ext cx="988541" cy="465219"/>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Amazon RDS</a:t>
            </a:r>
          </a:p>
        </p:txBody>
      </p:sp>
      <p:sp>
        <p:nvSpPr>
          <p:cNvPr id="55" name="TextBox 36"/>
          <p:cNvSpPr txBox="1"/>
          <p:nvPr/>
        </p:nvSpPr>
        <p:spPr>
          <a:xfrm>
            <a:off x="7669401" y="5814366"/>
            <a:ext cx="1278131" cy="336971"/>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Amazon DynamoDB</a:t>
            </a:r>
          </a:p>
        </p:txBody>
      </p:sp>
      <p:pic>
        <p:nvPicPr>
          <p:cNvPr id="56" name="Picture 5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378553" y="1948656"/>
            <a:ext cx="2804160" cy="2804160"/>
          </a:xfrm>
          <a:prstGeom prst="rect">
            <a:avLst/>
          </a:prstGeom>
        </p:spPr>
      </p:pic>
      <p:sp>
        <p:nvSpPr>
          <p:cNvPr id="57" name="TextBox 52"/>
          <p:cNvSpPr txBox="1"/>
          <p:nvPr/>
        </p:nvSpPr>
        <p:spPr>
          <a:xfrm>
            <a:off x="9970643" y="4634297"/>
            <a:ext cx="1619980" cy="468017"/>
          </a:xfrm>
          <a:prstGeom prst="rect">
            <a:avLst/>
          </a:prstGeom>
          <a:noFill/>
        </p:spPr>
        <p:txBody>
          <a:bodyPr wrap="square" lIns="0" tIns="0" rIns="0" bIns="0" rtlCol="0" anchor="t">
            <a:noAutofit/>
          </a:bodyPr>
          <a:lstStyle/>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AWS IAM</a:t>
            </a:r>
          </a:p>
        </p:txBody>
      </p:sp>
      <p:pic>
        <p:nvPicPr>
          <p:cNvPr id="58" name="Picture 5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666746" y="2883605"/>
            <a:ext cx="823267" cy="987920"/>
          </a:xfrm>
          <a:prstGeom prst="rect">
            <a:avLst/>
          </a:prstGeom>
        </p:spPr>
      </p:pic>
      <p:sp>
        <p:nvSpPr>
          <p:cNvPr id="59" name="TextBox 58"/>
          <p:cNvSpPr txBox="1"/>
          <p:nvPr/>
        </p:nvSpPr>
        <p:spPr>
          <a:xfrm>
            <a:off x="6432198" y="3940851"/>
            <a:ext cx="1306880" cy="207509"/>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Amazon </a:t>
            </a:r>
          </a:p>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EFS</a:t>
            </a:r>
          </a:p>
        </p:txBody>
      </p:sp>
      <p:sp>
        <p:nvSpPr>
          <p:cNvPr id="60" name="TextBox 59"/>
          <p:cNvSpPr txBox="1"/>
          <p:nvPr/>
        </p:nvSpPr>
        <p:spPr>
          <a:xfrm>
            <a:off x="1074852" y="4467353"/>
            <a:ext cx="1736245" cy="606472"/>
          </a:xfrm>
          <a:prstGeom prst="rect">
            <a:avLst/>
          </a:prstGeom>
          <a:noFill/>
        </p:spPr>
        <p:txBody>
          <a:bodyPr wrap="square" lIns="0" tIns="0" rIns="0" bIns="0" rtlCol="0" anchor="t">
            <a:noAutofit/>
          </a:bodyPr>
          <a:lstStyle/>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Amazon</a:t>
            </a:r>
          </a:p>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VPC</a:t>
            </a:r>
          </a:p>
        </p:txBody>
      </p:sp>
      <p:sp>
        <p:nvSpPr>
          <p:cNvPr id="61" name="TextBox 3"/>
          <p:cNvSpPr txBox="1"/>
          <p:nvPr/>
        </p:nvSpPr>
        <p:spPr>
          <a:xfrm>
            <a:off x="6719232" y="6224841"/>
            <a:ext cx="1865156" cy="410433"/>
          </a:xfrm>
          <a:prstGeom prst="rect">
            <a:avLst/>
          </a:prstGeom>
          <a:noFill/>
        </p:spPr>
        <p:txBody>
          <a:bodyPr wrap="square" lIns="0" tIns="0" rIns="0" bIns="0" rtlCol="0" anchor="t">
            <a:spAutoFit/>
          </a:bodyPr>
          <a:lstStyle/>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Database</a:t>
            </a:r>
          </a:p>
        </p:txBody>
      </p:sp>
      <p:sp>
        <p:nvSpPr>
          <p:cNvPr id="23" name="TextBox 3">
            <a:extLst>
              <a:ext uri="{FF2B5EF4-FFF2-40B4-BE49-F238E27FC236}">
                <a16:creationId xmlns:a16="http://schemas.microsoft.com/office/drawing/2014/main" id="{B7D15E15-7DB1-3347-9819-AE36FDCE02BC}"/>
              </a:ext>
            </a:extLst>
          </p:cNvPr>
          <p:cNvSpPr txBox="1"/>
          <p:nvPr/>
        </p:nvSpPr>
        <p:spPr>
          <a:xfrm>
            <a:off x="6719232" y="4485541"/>
            <a:ext cx="1865156" cy="410433"/>
          </a:xfrm>
          <a:prstGeom prst="rect">
            <a:avLst/>
          </a:prstGeom>
          <a:noFill/>
        </p:spPr>
        <p:txBody>
          <a:bodyPr wrap="square" lIns="0" tIns="0" rIns="0" bIns="0" rtlCol="0" anchor="t">
            <a:spAutoFit/>
          </a:bodyPr>
          <a:lstStyle/>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Storage</a:t>
            </a:r>
          </a:p>
        </p:txBody>
      </p:sp>
    </p:spTree>
    <p:custDataLst>
      <p:tags r:id="rId1"/>
    </p:custDataLst>
    <p:extLst>
      <p:ext uri="{BB962C8B-B14F-4D97-AF65-F5344CB8AC3E}">
        <p14:creationId xmlns:p14="http://schemas.microsoft.com/office/powerpoint/2010/main" val="3839673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C’est</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quoi Amazon EC2?</a:t>
            </a:r>
          </a:p>
        </p:txBody>
      </p:sp>
      <p:sp>
        <p:nvSpPr>
          <p:cNvPr id="4" name="TextBox 3"/>
          <p:cNvSpPr txBox="1"/>
          <p:nvPr/>
        </p:nvSpPr>
        <p:spPr>
          <a:xfrm>
            <a:off x="2958312" y="1210868"/>
            <a:ext cx="6268063" cy="830997"/>
          </a:xfrm>
          <a:prstGeom prst="rect">
            <a:avLst/>
          </a:prstGeom>
          <a:noFill/>
        </p:spPr>
        <p:txBody>
          <a:bodyPr wrap="none" rtlCol="0">
            <a:spAutoFit/>
          </a:bodyPr>
          <a:lstStyle/>
          <a:p>
            <a:pPr algn="ctr"/>
            <a:r>
              <a:rPr lang="en-US" sz="4800" dirty="0">
                <a:latin typeface="Amazon Ember Light" panose="020B0403020204020204" pitchFamily="34" charset="0"/>
                <a:ea typeface="Amazon Ember Light" panose="020B0403020204020204" pitchFamily="34" charset="0"/>
                <a:cs typeface="Amazon Ember Light" panose="020B0403020204020204" pitchFamily="34" charset="0"/>
              </a:rPr>
              <a:t>Elastic Compute Cloud</a:t>
            </a:r>
          </a:p>
        </p:txBody>
      </p:sp>
      <p:cxnSp>
        <p:nvCxnSpPr>
          <p:cNvPr id="9" name="Straight Connector 8"/>
          <p:cNvCxnSpPr>
            <a:cxnSpLocks/>
          </p:cNvCxnSpPr>
          <p:nvPr/>
        </p:nvCxnSpPr>
        <p:spPr>
          <a:xfrm>
            <a:off x="2466753" y="2003205"/>
            <a:ext cx="5752687"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p:cNvCxnSpPr>
          <p:nvPr/>
        </p:nvCxnSpPr>
        <p:spPr>
          <a:xfrm>
            <a:off x="8185626" y="2003205"/>
            <a:ext cx="1532532" cy="0"/>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622007" y="2152060"/>
            <a:ext cx="6665319" cy="4387794"/>
            <a:chOff x="3083930" y="2394409"/>
            <a:chExt cx="6665319" cy="4387794"/>
          </a:xfrm>
        </p:grpSpPr>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609" t="17083" r="1" b="17489"/>
            <a:stretch/>
          </p:blipFill>
          <p:spPr>
            <a:xfrm>
              <a:off x="3083930" y="2394409"/>
              <a:ext cx="6665319" cy="4387794"/>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23440" r="20388"/>
            <a:stretch/>
          </p:blipFill>
          <p:spPr>
            <a:xfrm>
              <a:off x="5228291" y="4475241"/>
              <a:ext cx="1121046" cy="1995736"/>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23440" r="20388"/>
            <a:stretch/>
          </p:blipFill>
          <p:spPr>
            <a:xfrm>
              <a:off x="6367724" y="4475241"/>
              <a:ext cx="1121046" cy="1995736"/>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23440" r="20388"/>
            <a:stretch/>
          </p:blipFill>
          <p:spPr>
            <a:xfrm>
              <a:off x="7488770" y="4475240"/>
              <a:ext cx="1121046" cy="1995736"/>
            </a:xfrm>
            <a:prstGeom prst="rect">
              <a:avLst/>
            </a:prstGeom>
          </p:spPr>
        </p:pic>
        <p:pic>
          <p:nvPicPr>
            <p:cNvPr id="15" name="Picture 14"/>
            <p:cNvPicPr>
              <a:picLocks noChangeAspect="1"/>
            </p:cNvPicPr>
            <p:nvPr/>
          </p:nvPicPr>
          <p:blipFill rotWithShape="1">
            <a:blip r:embed="rId5" cstate="print">
              <a:extLst>
                <a:ext uri="{28A0092B-C50C-407E-A947-70E740481C1C}">
                  <a14:useLocalDpi xmlns:a14="http://schemas.microsoft.com/office/drawing/2010/main" val="0"/>
                </a:ext>
              </a:extLst>
            </a:blip>
            <a:srcRect l="23440" r="20388"/>
            <a:stretch/>
          </p:blipFill>
          <p:spPr>
            <a:xfrm>
              <a:off x="4088858" y="4475240"/>
              <a:ext cx="1121046" cy="1995736"/>
            </a:xfrm>
            <a:prstGeom prst="rect">
              <a:avLst/>
            </a:prstGeom>
          </p:spPr>
        </p:pic>
      </p:grpSp>
      <p:cxnSp>
        <p:nvCxnSpPr>
          <p:cNvPr id="16" name="Straight Connector 15"/>
          <p:cNvCxnSpPr/>
          <p:nvPr/>
        </p:nvCxnSpPr>
        <p:spPr>
          <a:xfrm>
            <a:off x="1435505" y="2152060"/>
            <a:ext cx="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3" name="Content Placeholder 3"/>
          <p:cNvSpPr>
            <a:spLocks noGrp="1"/>
          </p:cNvSpPr>
          <p:nvPr>
            <p:ph idx="13"/>
          </p:nvPr>
        </p:nvSpPr>
        <p:spPr>
          <a:xfrm>
            <a:off x="7400260" y="2521526"/>
            <a:ext cx="4334539" cy="4018328"/>
          </a:xfrm>
        </p:spPr>
        <p:txBody>
          <a:bodyPr>
            <a:normAutofit fontScale="77500" lnSpcReduction="20000"/>
          </a:bodyPr>
          <a:lstStyle/>
          <a:p>
            <a:pPr marL="342900" indent="-342900">
              <a:buClr>
                <a:schemeClr val="accent2">
                  <a:lumMod val="75000"/>
                </a:schemeClr>
              </a:buClr>
              <a:buFont typeface="Wingdings" panose="05000000000000000000" pitchFamily="2" charset="2"/>
              <a:buChar char="ü"/>
            </a:pPr>
            <a:r>
              <a:rPr lang="en-US" sz="3300" dirty="0">
                <a:latin typeface="Amazon Ember Light" panose="020B0403020204020204" pitchFamily="34" charset="0"/>
                <a:ea typeface="Amazon Ember Light" panose="020B0403020204020204" pitchFamily="34" charset="0"/>
                <a:cs typeface="Amazon Ember Light" panose="020B0403020204020204" pitchFamily="34" charset="0"/>
              </a:rPr>
              <a:t>Application server</a:t>
            </a:r>
          </a:p>
          <a:p>
            <a:pPr marL="342900" indent="-342900">
              <a:buClr>
                <a:schemeClr val="accent2">
                  <a:lumMod val="75000"/>
                </a:schemeClr>
              </a:buClr>
              <a:buFont typeface="Wingdings" panose="05000000000000000000" pitchFamily="2" charset="2"/>
              <a:buChar char="ü"/>
            </a:pPr>
            <a:r>
              <a:rPr lang="en-US" sz="3300" dirty="0">
                <a:latin typeface="Amazon Ember Light" panose="020B0403020204020204" pitchFamily="34" charset="0"/>
                <a:ea typeface="Amazon Ember Light" panose="020B0403020204020204" pitchFamily="34" charset="0"/>
                <a:cs typeface="Amazon Ember Light" panose="020B0403020204020204" pitchFamily="34" charset="0"/>
              </a:rPr>
              <a:t>Web server</a:t>
            </a:r>
          </a:p>
          <a:p>
            <a:pPr marL="342900" indent="-342900">
              <a:buClr>
                <a:schemeClr val="accent2">
                  <a:lumMod val="75000"/>
                </a:schemeClr>
              </a:buClr>
              <a:buFont typeface="Wingdings" panose="05000000000000000000" pitchFamily="2" charset="2"/>
              <a:buChar char="ü"/>
            </a:pPr>
            <a:r>
              <a:rPr lang="en-US" sz="3300" dirty="0">
                <a:latin typeface="Amazon Ember Light" panose="020B0403020204020204" pitchFamily="34" charset="0"/>
                <a:ea typeface="Amazon Ember Light" panose="020B0403020204020204" pitchFamily="34" charset="0"/>
                <a:cs typeface="Amazon Ember Light" panose="020B0403020204020204" pitchFamily="34" charset="0"/>
              </a:rPr>
              <a:t>Database server</a:t>
            </a:r>
          </a:p>
          <a:p>
            <a:pPr marL="342900" indent="-342900">
              <a:buClr>
                <a:schemeClr val="accent2">
                  <a:lumMod val="75000"/>
                </a:schemeClr>
              </a:buClr>
              <a:buFont typeface="Wingdings" panose="05000000000000000000" pitchFamily="2" charset="2"/>
              <a:buChar char="ü"/>
            </a:pPr>
            <a:r>
              <a:rPr lang="en-US" sz="3300" dirty="0">
                <a:latin typeface="Amazon Ember Light" panose="020B0403020204020204" pitchFamily="34" charset="0"/>
                <a:ea typeface="Amazon Ember Light" panose="020B0403020204020204" pitchFamily="34" charset="0"/>
                <a:cs typeface="Amazon Ember Light" panose="020B0403020204020204" pitchFamily="34" charset="0"/>
              </a:rPr>
              <a:t>Game server</a:t>
            </a:r>
          </a:p>
          <a:p>
            <a:pPr marL="342900" indent="-342900">
              <a:buClr>
                <a:schemeClr val="accent2">
                  <a:lumMod val="75000"/>
                </a:schemeClr>
              </a:buClr>
              <a:buFont typeface="Wingdings" panose="05000000000000000000" pitchFamily="2" charset="2"/>
              <a:buChar char="ü"/>
            </a:pPr>
            <a:r>
              <a:rPr lang="en-US" sz="3300" dirty="0">
                <a:latin typeface="Amazon Ember Light" panose="020B0403020204020204" pitchFamily="34" charset="0"/>
                <a:ea typeface="Amazon Ember Light" panose="020B0403020204020204" pitchFamily="34" charset="0"/>
                <a:cs typeface="Amazon Ember Light" panose="020B0403020204020204" pitchFamily="34" charset="0"/>
              </a:rPr>
              <a:t>Mail server</a:t>
            </a:r>
          </a:p>
          <a:p>
            <a:pPr marL="342900" indent="-342900">
              <a:buClr>
                <a:schemeClr val="accent2">
                  <a:lumMod val="75000"/>
                </a:schemeClr>
              </a:buClr>
              <a:buFont typeface="Wingdings" panose="05000000000000000000" pitchFamily="2" charset="2"/>
              <a:buChar char="ü"/>
            </a:pPr>
            <a:r>
              <a:rPr lang="en-US" sz="3300" dirty="0">
                <a:latin typeface="Amazon Ember Light" panose="020B0403020204020204" pitchFamily="34" charset="0"/>
                <a:ea typeface="Amazon Ember Light" panose="020B0403020204020204" pitchFamily="34" charset="0"/>
                <a:cs typeface="Amazon Ember Light" panose="020B0403020204020204" pitchFamily="34" charset="0"/>
              </a:rPr>
              <a:t>Media server</a:t>
            </a:r>
          </a:p>
          <a:p>
            <a:pPr marL="342900" indent="-342900">
              <a:buClr>
                <a:schemeClr val="accent2">
                  <a:lumMod val="75000"/>
                </a:schemeClr>
              </a:buClr>
              <a:buFont typeface="Wingdings" panose="05000000000000000000" pitchFamily="2" charset="2"/>
              <a:buChar char="ü"/>
            </a:pPr>
            <a:r>
              <a:rPr lang="en-US" sz="3300" dirty="0">
                <a:latin typeface="Amazon Ember Light" panose="020B0403020204020204" pitchFamily="34" charset="0"/>
                <a:ea typeface="Amazon Ember Light" panose="020B0403020204020204" pitchFamily="34" charset="0"/>
                <a:cs typeface="Amazon Ember Light" panose="020B0403020204020204" pitchFamily="34" charset="0"/>
              </a:rPr>
              <a:t>Catalog server</a:t>
            </a:r>
          </a:p>
          <a:p>
            <a:pPr marL="342900" indent="-342900">
              <a:buClr>
                <a:schemeClr val="accent2">
                  <a:lumMod val="75000"/>
                </a:schemeClr>
              </a:buClr>
              <a:buFont typeface="Wingdings" panose="05000000000000000000" pitchFamily="2" charset="2"/>
              <a:buChar char="ü"/>
            </a:pPr>
            <a:r>
              <a:rPr lang="en-US" sz="3300" dirty="0">
                <a:latin typeface="Amazon Ember Light" panose="020B0403020204020204" pitchFamily="34" charset="0"/>
                <a:ea typeface="Amazon Ember Light" panose="020B0403020204020204" pitchFamily="34" charset="0"/>
                <a:cs typeface="Amazon Ember Light" panose="020B0403020204020204" pitchFamily="34" charset="0"/>
              </a:rPr>
              <a:t>File server</a:t>
            </a:r>
          </a:p>
          <a:p>
            <a:pPr marL="342900" indent="-342900">
              <a:buClr>
                <a:schemeClr val="accent2">
                  <a:lumMod val="75000"/>
                </a:schemeClr>
              </a:buClr>
              <a:buFont typeface="Wingdings" panose="05000000000000000000" pitchFamily="2" charset="2"/>
              <a:buChar char="ü"/>
            </a:pPr>
            <a:r>
              <a:rPr lang="en-US" sz="3300" dirty="0">
                <a:latin typeface="Amazon Ember Light" panose="020B0403020204020204" pitchFamily="34" charset="0"/>
                <a:ea typeface="Amazon Ember Light" panose="020B0403020204020204" pitchFamily="34" charset="0"/>
                <a:cs typeface="Amazon Ember Light" panose="020B0403020204020204" pitchFamily="34" charset="0"/>
              </a:rPr>
              <a:t>Computing server</a:t>
            </a:r>
          </a:p>
          <a:p>
            <a:pPr marL="342900" indent="-342900">
              <a:buClr>
                <a:schemeClr val="accent2">
                  <a:lumMod val="75000"/>
                </a:schemeClr>
              </a:buClr>
              <a:buFont typeface="Wingdings" panose="05000000000000000000" pitchFamily="2" charset="2"/>
              <a:buChar char="ü"/>
            </a:pPr>
            <a:r>
              <a:rPr lang="en-US" sz="3300" dirty="0">
                <a:latin typeface="Amazon Ember Light" panose="020B0403020204020204" pitchFamily="34" charset="0"/>
                <a:ea typeface="Amazon Ember Light" panose="020B0403020204020204" pitchFamily="34" charset="0"/>
                <a:cs typeface="Amazon Ember Light" panose="020B0403020204020204" pitchFamily="34" charset="0"/>
              </a:rPr>
              <a:t>Proxy server</a:t>
            </a:r>
          </a:p>
          <a:p>
            <a:pPr marL="342900" indent="-342900">
              <a:buClr>
                <a:schemeClr val="accent2">
                  <a:lumMod val="75000"/>
                </a:schemeClr>
              </a:buClr>
              <a:buFont typeface="Wingdings" panose="05000000000000000000" pitchFamily="2" charset="2"/>
              <a:buChar char="ü"/>
            </a:pP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dirty="0"/>
          </a:p>
        </p:txBody>
      </p:sp>
    </p:spTree>
    <p:custDataLst>
      <p:tags r:id="rId1"/>
    </p:custDataLst>
    <p:extLst>
      <p:ext uri="{BB962C8B-B14F-4D97-AF65-F5344CB8AC3E}">
        <p14:creationId xmlns:p14="http://schemas.microsoft.com/office/powerpoint/2010/main" val="795369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EC2</a:t>
            </a:r>
          </a:p>
        </p:txBody>
      </p:sp>
      <p:sp>
        <p:nvSpPr>
          <p:cNvPr id="3" name="Content Placeholder 2"/>
          <p:cNvSpPr>
            <a:spLocks noGrp="1"/>
          </p:cNvSpPr>
          <p:nvPr>
            <p:ph idx="1"/>
          </p:nvPr>
        </p:nvSpPr>
        <p:spPr>
          <a:xfrm>
            <a:off x="238538" y="1440305"/>
            <a:ext cx="11340549" cy="4913308"/>
          </a:xfrm>
        </p:spPr>
        <p:txBody>
          <a:bodyPr>
            <a:normAutofit fontScale="77500" lnSpcReduction="20000"/>
          </a:bodyPr>
          <a:lstStyle/>
          <a:p>
            <a:pPr marL="0" indent="0">
              <a:lnSpc>
                <a:spcPct val="110000"/>
              </a:lnSpc>
              <a:spcAft>
                <a:spcPts val="800"/>
              </a:spcAft>
              <a:buNone/>
            </a:pPr>
            <a:r>
              <a:rPr lang="en-US" dirty="0"/>
              <a:t>Amazon Elastic Compute Cloud (EC2)</a:t>
            </a:r>
            <a:r>
              <a:rPr lang="fr-FR" dirty="0"/>
              <a:t> propose des environnements informatiques virtuels, appelés instances que vous pouvez lancer et gérer en quelques clics de souris ou quelques lignes de code.</a:t>
            </a:r>
            <a:endParaRPr lang="en-US" dirty="0"/>
          </a:p>
          <a:p>
            <a:pPr marL="457200" lvl="1" indent="-457200">
              <a:lnSpc>
                <a:spcPct val="100000"/>
              </a:lnSpc>
              <a:spcBef>
                <a:spcPts val="1000"/>
              </a:spcBef>
              <a:spcAft>
                <a:spcPts val="800"/>
              </a:spcAft>
            </a:pPr>
            <a:r>
              <a:rPr lang="fr-FR" sz="2700" dirty="0"/>
              <a:t>La plupart des systèmes d'exploitation de serveur sont pris en charge</a:t>
            </a:r>
            <a:r>
              <a:rPr lang="en-US" sz="2700" dirty="0"/>
              <a:t>.</a:t>
            </a:r>
          </a:p>
          <a:p>
            <a:pPr marL="457200" lvl="1" indent="-457200">
              <a:lnSpc>
                <a:spcPct val="100000"/>
              </a:lnSpc>
              <a:spcBef>
                <a:spcPts val="1000"/>
              </a:spcBef>
              <a:spcAft>
                <a:spcPts val="800"/>
              </a:spcAft>
            </a:pPr>
            <a:r>
              <a:rPr lang="fr-FR" sz="2700" dirty="0"/>
              <a:t>Créez, enregistrez et réutilisez vos propres images de serveur en tant qu'images machine Amazon (</a:t>
            </a:r>
            <a:r>
              <a:rPr lang="fr-FR" sz="2700" dirty="0" err="1"/>
              <a:t>AMIs</a:t>
            </a:r>
            <a:r>
              <a:rPr lang="en-US" sz="2700" dirty="0"/>
              <a:t>). </a:t>
            </a:r>
          </a:p>
          <a:p>
            <a:pPr marL="457200" lvl="1" indent="-457200">
              <a:lnSpc>
                <a:spcPct val="100000"/>
              </a:lnSpc>
              <a:spcBef>
                <a:spcPts val="1000"/>
              </a:spcBef>
              <a:spcAft>
                <a:spcPts val="800"/>
              </a:spcAft>
            </a:pPr>
            <a:r>
              <a:rPr lang="fr-FR" sz="2700" dirty="0"/>
              <a:t>Ajoutez d'autres instances lorsque vous en avez besoin ; résilier si besoin</a:t>
            </a:r>
            <a:endParaRPr lang="en-US" sz="2700" dirty="0"/>
          </a:p>
          <a:p>
            <a:pPr marL="457200" lvl="1" indent="-457200">
              <a:lnSpc>
                <a:spcPct val="100000"/>
              </a:lnSpc>
              <a:spcBef>
                <a:spcPts val="1000"/>
              </a:spcBef>
              <a:spcAft>
                <a:spcPts val="800"/>
              </a:spcAft>
            </a:pPr>
            <a:r>
              <a:rPr lang="fr-FR" sz="2700" dirty="0"/>
              <a:t>Lancez une instance à la fois ou lancez toute une flotte</a:t>
            </a:r>
            <a:r>
              <a:rPr lang="en-US" sz="2700" dirty="0"/>
              <a:t>.</a:t>
            </a:r>
          </a:p>
          <a:p>
            <a:pPr marL="457200" lvl="1" indent="-457200">
              <a:lnSpc>
                <a:spcPct val="100000"/>
              </a:lnSpc>
              <a:spcBef>
                <a:spcPts val="1000"/>
              </a:spcBef>
              <a:spcAft>
                <a:spcPts val="800"/>
              </a:spcAft>
            </a:pPr>
            <a:r>
              <a:rPr lang="fr-FR" sz="2700" dirty="0"/>
              <a:t>Les types d'instances CPU, mémoire, stockage, réseau, graphiques et à usage général sont disponibles</a:t>
            </a:r>
            <a:r>
              <a:rPr lang="en-US" sz="2700" dirty="0"/>
              <a:t>.</a:t>
            </a:r>
          </a:p>
          <a:p>
            <a:pPr marL="457200" lvl="1" indent="-457200">
              <a:lnSpc>
                <a:spcPct val="100000"/>
              </a:lnSpc>
              <a:spcBef>
                <a:spcPts val="1000"/>
              </a:spcBef>
              <a:spcAft>
                <a:spcPts val="800"/>
              </a:spcAft>
            </a:pPr>
            <a:r>
              <a:rPr lang="fr-FR" sz="2800" dirty="0"/>
              <a:t>Les instances Amazon EC2 dans Amazon VPC offrent désormais une prise en charge native du protocole IPv6</a:t>
            </a:r>
            <a:r>
              <a:rPr lang="en-US" sz="2800" dirty="0"/>
              <a:t>.</a:t>
            </a:r>
            <a:endParaRPr lang="en-US" sz="2700" dirty="0"/>
          </a:p>
          <a:p>
            <a:pPr marL="457200" lvl="1" indent="-457200">
              <a:lnSpc>
                <a:spcPct val="100000"/>
              </a:lnSpc>
              <a:spcBef>
                <a:spcPts val="1000"/>
              </a:spcBef>
              <a:spcAft>
                <a:spcPts val="800"/>
              </a:spcAft>
            </a:pPr>
            <a:r>
              <a:rPr lang="fr-FR" sz="2700" dirty="0"/>
              <a:t>Utiliser des groupes de sécurité pour contrôler le trafic vers et depuis les instances</a:t>
            </a:r>
            <a:r>
              <a:rPr lang="en-US" sz="2700" dirty="0"/>
              <a:t>.</a:t>
            </a:r>
          </a:p>
        </p:txBody>
      </p:sp>
      <p:pic>
        <p:nvPicPr>
          <p:cNvPr id="9" name="Picture 39"/>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1457771" y="6039819"/>
            <a:ext cx="662124" cy="7867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7219824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7"/>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17688</TotalTime>
  <Words>8259</Words>
  <Application>Microsoft Office PowerPoint</Application>
  <PresentationFormat>Grand écran</PresentationFormat>
  <Paragraphs>599</Paragraphs>
  <Slides>47</Slides>
  <Notes>47</Notes>
  <HiddenSlides>1</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47</vt:i4>
      </vt:variant>
    </vt:vector>
  </HeadingPairs>
  <TitlesOfParts>
    <vt:vector size="56" baseType="lpstr">
      <vt:lpstr>Amazon Ember</vt:lpstr>
      <vt:lpstr>Amazon Ember Light</vt:lpstr>
      <vt:lpstr>Arial</vt:lpstr>
      <vt:lpstr>Arial Black</vt:lpstr>
      <vt:lpstr>Calibri</vt:lpstr>
      <vt:lpstr>Helvetica Neue LT Std 65 Medium</vt:lpstr>
      <vt:lpstr>Source Sans Pro</vt:lpstr>
      <vt:lpstr>Wingdings</vt:lpstr>
      <vt:lpstr>Office Theme</vt:lpstr>
      <vt:lpstr>Module 2, Section 1:                        AWS Core Services - Compute</vt:lpstr>
      <vt:lpstr>Contenu du module</vt:lpstr>
      <vt:lpstr>Part 1:  Présentation des services de calcul</vt:lpstr>
      <vt:lpstr>Présentation des services de calcul</vt:lpstr>
      <vt:lpstr>Services de calcul</vt:lpstr>
      <vt:lpstr>Part 2:  Introduction à Amazon EC2</vt:lpstr>
      <vt:lpstr>Amazon EC2</vt:lpstr>
      <vt:lpstr>C’est quoi Amazon EC2?</vt:lpstr>
      <vt:lpstr>Amazon EC2</vt:lpstr>
      <vt:lpstr>Choisir la bonne instance Amazon EC2</vt:lpstr>
      <vt:lpstr>Amazon Machine Image (AMI)</vt:lpstr>
      <vt:lpstr> Cycle de vie et utilisations de l'AMI</vt:lpstr>
      <vt:lpstr>Types d'instances de calcul</vt:lpstr>
      <vt:lpstr>Tarification Amazon EC2</vt:lpstr>
      <vt:lpstr>Tarification par seconde</vt:lpstr>
      <vt:lpstr>Tarification Amazon EC2 : Coûts</vt:lpstr>
      <vt:lpstr>Options de tarification Amazon EC2 : avantages</vt:lpstr>
      <vt:lpstr>Amazon EC2 : Facturation et configuration des instances</vt:lpstr>
      <vt:lpstr>Amazon EC2 : Types d'achat</vt:lpstr>
      <vt:lpstr>Amazon EC2 : nombre d'instances et équilibrage de charge</vt:lpstr>
      <vt:lpstr>Amazon EC2 : surveillance détaillée</vt:lpstr>
      <vt:lpstr>Amazon EC2</vt:lpstr>
      <vt:lpstr>Amazon EC2 : système d'exploitation et logiciel</vt:lpstr>
      <vt:lpstr>Résumé</vt:lpstr>
      <vt:lpstr>Part 3: Amazon EC2 Cost Optimization</vt:lpstr>
      <vt:lpstr> Qu'est-ce que l'optimisation des coûts?                                                      </vt:lpstr>
      <vt:lpstr>Les quatre piliers de l'optimisation des coûts</vt:lpstr>
      <vt:lpstr>Mesurer, surveiller et améliorer</vt:lpstr>
      <vt:lpstr>Processus continu d'optimisation des coûts</vt:lpstr>
      <vt:lpstr>Amazon EC2 Demo</vt:lpstr>
      <vt:lpstr>Part 4: Introduction à AWS Lambda</vt:lpstr>
      <vt:lpstr>Qu'est-ce qu'AWS Lambda?</vt:lpstr>
      <vt:lpstr>Avantages clés de Lambda</vt:lpstr>
      <vt:lpstr>Premiers pas avec Lambda</vt:lpstr>
      <vt:lpstr>Lambda : cas d'utilisation</vt:lpstr>
      <vt:lpstr>Exemple d’utilisation de Lambda</vt:lpstr>
      <vt:lpstr>Résumé</vt:lpstr>
      <vt:lpstr>AWS Lambda Configuration Options</vt:lpstr>
      <vt:lpstr>Part 5: Introduction à AWS Elastic Beanstalk</vt:lpstr>
      <vt:lpstr>Qu'est-ce qu'Elastic Beanstalk?</vt:lpstr>
      <vt:lpstr>Qu'est-ce qu'Elastic Beanstalk?</vt:lpstr>
      <vt:lpstr>Elastic Beanstalk Components</vt:lpstr>
      <vt:lpstr>Avantages clés d'Elastic Beanstalk</vt:lpstr>
      <vt:lpstr>In Review</vt:lpstr>
      <vt:lpstr>Section 2.0.1 Review:                                                      </vt:lpstr>
      <vt:lpstr>Prochainement: Module 2, Unit 2 – AWS Core Services     Introduction to Storage </vt:lpstr>
      <vt:lpstr>Thanks for participating!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1.0.18</cp:keywords>
  <dc:description/>
  <cp:lastModifiedBy>Frazer Sado</cp:lastModifiedBy>
  <cp:revision>341</cp:revision>
  <cp:lastPrinted>2017-08-03T20:30:13Z</cp:lastPrinted>
  <dcterms:created xsi:type="dcterms:W3CDTF">2017-05-11T23:06:57Z</dcterms:created>
  <dcterms:modified xsi:type="dcterms:W3CDTF">2021-09-02T21:55:35Z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F92AFC57-27A9-4005-A789-FA568BD11037</vt:lpwstr>
  </property>
  <property fmtid="{D5CDD505-2E9C-101B-9397-08002B2CF9AE}" pid="3" name="ArticulatePath">
    <vt:lpwstr>21P-Compute</vt:lpwstr>
  </property>
</Properties>
</file>